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8" r:id="rId3"/>
    <p:sldId id="288" r:id="rId4"/>
    <p:sldId id="289" r:id="rId5"/>
    <p:sldId id="264" r:id="rId6"/>
    <p:sldId id="266" r:id="rId7"/>
    <p:sldId id="257" r:id="rId8"/>
    <p:sldId id="291" r:id="rId9"/>
    <p:sldId id="292" r:id="rId10"/>
    <p:sldId id="293" r:id="rId11"/>
    <p:sldId id="294" r:id="rId12"/>
    <p:sldId id="268" r:id="rId13"/>
    <p:sldId id="295" r:id="rId14"/>
    <p:sldId id="274" r:id="rId15"/>
    <p:sldId id="296" r:id="rId16"/>
    <p:sldId id="259" r:id="rId17"/>
    <p:sldId id="297" r:id="rId18"/>
    <p:sldId id="272" r:id="rId19"/>
    <p:sldId id="273" r:id="rId20"/>
    <p:sldId id="287" r:id="rId21"/>
    <p:sldId id="298" r:id="rId22"/>
    <p:sldId id="269" r:id="rId23"/>
    <p:sldId id="260" r:id="rId24"/>
    <p:sldId id="271" r:id="rId25"/>
    <p:sldId id="262" r:id="rId26"/>
    <p:sldId id="275" r:id="rId27"/>
    <p:sldId id="285" r:id="rId28"/>
    <p:sldId id="286" r:id="rId29"/>
    <p:sldId id="300" r:id="rId30"/>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34" autoAdjust="0"/>
    <p:restoredTop sz="94662" autoAdjust="0"/>
  </p:normalViewPr>
  <p:slideViewPr>
    <p:cSldViewPr>
      <p:cViewPr>
        <p:scale>
          <a:sx n="70" d="100"/>
          <a:sy n="70" d="100"/>
        </p:scale>
        <p:origin x="-137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1"/>
      </p:bgRef>
    </p:bg>
    <p:spTree>
      <p:nvGrpSpPr>
        <p:cNvPr id="1" name=""/>
        <p:cNvGrpSpPr/>
        <p:nvPr/>
      </p:nvGrpSpPr>
      <p:grpSpPr>
        <a:xfrm>
          <a:off x="0" y="0"/>
          <a:ext cx="0" cy="0"/>
          <a:chOff x="0" y="0"/>
          <a:chExt cx="0" cy="0"/>
        </a:xfrm>
      </p:grpSpPr>
      <p:sp>
        <p:nvSpPr>
          <p:cNvPr id="8" name="Title 7"/>
          <p:cNvSpPr>
            <a:spLocks noGrp="1"/>
          </p:cNvSpPr>
          <p:nvPr>
            <p:ph type="ctrTitle"/>
          </p:nvPr>
        </p:nvSpPr>
        <p:spPr>
          <a:xfrm>
            <a:off x="2286000" y="3124200"/>
            <a:ext cx="6172200" cy="1894362"/>
          </a:xfrm>
        </p:spPr>
        <p:txBody>
          <a:bodyPr/>
          <a:lstStyle>
            <a:lvl1pPr>
              <a:defRPr b="1"/>
            </a:lvl1pPr>
          </a:lstStyle>
          <a:p>
            <a:r>
              <a:rPr kumimoji="0" lang="en-US" smtClean="0"/>
              <a:t>Click to edit Master title style</a:t>
            </a:r>
            <a:endParaRPr kumimoji="0" lang="en-US"/>
          </a:p>
        </p:txBody>
      </p:sp>
      <p:sp>
        <p:nvSpPr>
          <p:cNvPr id="9" name="Subtitle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bwMode="auto">
          <a:xfrm rot="5400000">
            <a:off x="7764621" y="1174097"/>
            <a:ext cx="2286000" cy="381000"/>
          </a:xfrm>
        </p:spPr>
        <p:txBody>
          <a:bodyPr/>
          <a:lstStyle/>
          <a:p>
            <a:fld id="{D27F2ECA-C01F-411D-9836-155E03DF92FC}" type="datetimeFigureOut">
              <a:rPr lang="tr-TR" smtClean="0"/>
              <a:t>3.05.2017</a:t>
            </a:fld>
            <a:endParaRPr lang="tr-TR"/>
          </a:p>
        </p:txBody>
      </p:sp>
      <p:sp>
        <p:nvSpPr>
          <p:cNvPr id="17" name="Footer Placeholder 16"/>
          <p:cNvSpPr>
            <a:spLocks noGrp="1"/>
          </p:cNvSpPr>
          <p:nvPr>
            <p:ph type="ftr" sz="quarter" idx="11"/>
          </p:nvPr>
        </p:nvSpPr>
        <p:spPr bwMode="auto">
          <a:xfrm rot="5400000">
            <a:off x="7077269" y="4181669"/>
            <a:ext cx="3657600" cy="384048"/>
          </a:xfrm>
        </p:spPr>
        <p:txBody>
          <a:bodyPr/>
          <a:lstStyle/>
          <a:p>
            <a:endParaRPr lang="tr-TR"/>
          </a:p>
        </p:txBody>
      </p:sp>
      <p:sp>
        <p:nvSpPr>
          <p:cNvPr id="10" name="Rectangle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Rectangle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Rectangle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Straight Connector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Straight Connector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Straight Connector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Rectangle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Oval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Oval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Oval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Slide Number Placeholder 28"/>
          <p:cNvSpPr>
            <a:spLocks noGrp="1"/>
          </p:cNvSpPr>
          <p:nvPr>
            <p:ph type="sldNum" sz="quarter" idx="12"/>
          </p:nvPr>
        </p:nvSpPr>
        <p:spPr bwMode="auto">
          <a:xfrm>
            <a:off x="1325544" y="4928702"/>
            <a:ext cx="609600" cy="517524"/>
          </a:xfrm>
        </p:spPr>
        <p:txBody>
          <a:bodyPr/>
          <a:lstStyle/>
          <a:p>
            <a:fld id="{EA42394B-AC69-494F-8F1F-AB96C84E807B}" type="slidenum">
              <a:rPr lang="tr-TR" smtClean="0"/>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7F2ECA-C01F-411D-9836-155E03DF92FC}" type="datetimeFigureOut">
              <a:rPr lang="tr-TR" smtClean="0"/>
              <a:t>3.05.2017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42394B-AC69-494F-8F1F-AB96C84E807B}" type="slidenum">
              <a:rPr lang="tr-TR" smtClean="0"/>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167640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27F2ECA-C01F-411D-9836-155E03DF92FC}" type="datetimeFigureOut">
              <a:rPr lang="tr-TR" smtClean="0"/>
              <a:t>3.05.2017</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EA42394B-AC69-494F-8F1F-AB96C84E807B}" type="slidenum">
              <a:rPr lang="tr-TR" smtClean="0"/>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8" name="Content Placeholder 7"/>
          <p:cNvSpPr>
            <a:spLocks noGrp="1"/>
          </p:cNvSpPr>
          <p:nvPr>
            <p:ph sz="quarter" idx="1"/>
          </p:nvPr>
        </p:nvSpPr>
        <p:spPr>
          <a:xfrm>
            <a:off x="457200" y="1600200"/>
            <a:ext cx="7467600" cy="487375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4"/>
          </p:nvPr>
        </p:nvSpPr>
        <p:spPr/>
        <p:txBody>
          <a:bodyPr rtlCol="0"/>
          <a:lstStyle/>
          <a:p>
            <a:fld id="{D27F2ECA-C01F-411D-9836-155E03DF92FC}" type="datetimeFigureOut">
              <a:rPr lang="tr-TR" smtClean="0"/>
              <a:t>3.05.2017</a:t>
            </a:fld>
            <a:endParaRPr lang="tr-TR"/>
          </a:p>
        </p:txBody>
      </p:sp>
      <p:sp>
        <p:nvSpPr>
          <p:cNvPr id="9" name="Slide Number Placeholder 8"/>
          <p:cNvSpPr>
            <a:spLocks noGrp="1"/>
          </p:cNvSpPr>
          <p:nvPr>
            <p:ph type="sldNum" sz="quarter" idx="15"/>
          </p:nvPr>
        </p:nvSpPr>
        <p:spPr/>
        <p:txBody>
          <a:bodyPr rtlCol="0"/>
          <a:lstStyle/>
          <a:p>
            <a:fld id="{EA42394B-AC69-494F-8F1F-AB96C84E807B}" type="slidenum">
              <a:rPr lang="tr-TR" smtClean="0"/>
              <a:t>‹#›</a:t>
            </a:fld>
            <a:endParaRPr lang="tr-TR"/>
          </a:p>
        </p:txBody>
      </p:sp>
      <p:sp>
        <p:nvSpPr>
          <p:cNvPr id="10" name="Footer Placeholder 9"/>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286000" y="2895600"/>
            <a:ext cx="6172200" cy="2053590"/>
          </a:xfrm>
        </p:spPr>
        <p:txBody>
          <a:bodyPr/>
          <a:lstStyle>
            <a:lvl1pPr algn="l">
              <a:buNone/>
              <a:defRPr sz="3000" b="1" cap="small" baseline="0"/>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bwMode="auto">
          <a:xfrm rot="5400000">
            <a:off x="7763256" y="1170432"/>
            <a:ext cx="2286000" cy="381000"/>
          </a:xfrm>
        </p:spPr>
        <p:txBody>
          <a:bodyPr/>
          <a:lstStyle/>
          <a:p>
            <a:fld id="{D27F2ECA-C01F-411D-9836-155E03DF92FC}" type="datetimeFigureOut">
              <a:rPr lang="tr-TR" smtClean="0"/>
              <a:t>3.05.2017</a:t>
            </a:fld>
            <a:endParaRPr lang="tr-TR"/>
          </a:p>
        </p:txBody>
      </p:sp>
      <p:sp>
        <p:nvSpPr>
          <p:cNvPr id="5" name="Footer Placeholder 4"/>
          <p:cNvSpPr>
            <a:spLocks noGrp="1"/>
          </p:cNvSpPr>
          <p:nvPr>
            <p:ph type="ftr" sz="quarter" idx="11"/>
          </p:nvPr>
        </p:nvSpPr>
        <p:spPr bwMode="auto">
          <a:xfrm rot="5400000">
            <a:off x="7077456" y="4178808"/>
            <a:ext cx="3657600" cy="384048"/>
          </a:xfrm>
        </p:spPr>
        <p:txBody>
          <a:bodyPr/>
          <a:lstStyle/>
          <a:p>
            <a:endParaRPr lang="tr-TR"/>
          </a:p>
        </p:txBody>
      </p:sp>
      <p:sp>
        <p:nvSpPr>
          <p:cNvPr id="9" name="Rectangle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Straight Connector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Straight Connector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Straight Connector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Straight Connector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Rectangle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Oval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Oval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Oval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Oval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Oval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Straight Connector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Slide Number Placeholder 5"/>
          <p:cNvSpPr>
            <a:spLocks noGrp="1"/>
          </p:cNvSpPr>
          <p:nvPr>
            <p:ph type="sldNum" sz="quarter" idx="12"/>
          </p:nvPr>
        </p:nvSpPr>
        <p:spPr bwMode="auto">
          <a:xfrm>
            <a:off x="1340616" y="4928702"/>
            <a:ext cx="609600" cy="517524"/>
          </a:xfrm>
        </p:spPr>
        <p:txBody>
          <a:bodyPr/>
          <a:lstStyle/>
          <a:p>
            <a:fld id="{EA42394B-AC69-494F-8F1F-AB96C84E807B}" type="slidenum">
              <a:rPr lang="tr-TR" smtClean="0"/>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D27F2ECA-C01F-411D-9836-155E03DF92FC}" type="datetimeFigureOut">
              <a:rPr lang="tr-TR" smtClean="0"/>
              <a:t>3.05.2017</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EA42394B-AC69-494F-8F1F-AB96C84E807B}" type="slidenum">
              <a:rPr lang="tr-TR" smtClean="0"/>
              <a:t>‹#›</a:t>
            </a:fld>
            <a:endParaRPr lang="tr-TR"/>
          </a:p>
        </p:txBody>
      </p:sp>
      <p:sp>
        <p:nvSpPr>
          <p:cNvPr id="9" name="Content Placeholder 8"/>
          <p:cNvSpPr>
            <a:spLocks noGrp="1"/>
          </p:cNvSpPr>
          <p:nvPr>
            <p:ph sz="quarter" idx="1"/>
          </p:nvPr>
        </p:nvSpPr>
        <p:spPr>
          <a:xfrm>
            <a:off x="457200"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270248" y="1600200"/>
            <a:ext cx="365760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7543800" cy="1143000"/>
          </a:xfrm>
        </p:spPr>
        <p:txBody>
          <a:bodyPr anchor="b"/>
          <a:lstStyle>
            <a:lvl1pPr>
              <a:defRPr/>
            </a:lvl1pPr>
          </a:lstStyle>
          <a:p>
            <a:r>
              <a:rPr kumimoji="0" lang="en-US" smtClean="0"/>
              <a:t>Click to edit Master title style</a:t>
            </a:r>
            <a:endParaRPr kumimoji="0" lang="en-US"/>
          </a:p>
        </p:txBody>
      </p:sp>
      <p:sp>
        <p:nvSpPr>
          <p:cNvPr id="7" name="Date Placeholder 6"/>
          <p:cNvSpPr>
            <a:spLocks noGrp="1"/>
          </p:cNvSpPr>
          <p:nvPr>
            <p:ph type="dt" sz="half" idx="10"/>
          </p:nvPr>
        </p:nvSpPr>
        <p:spPr/>
        <p:txBody>
          <a:bodyPr/>
          <a:lstStyle/>
          <a:p>
            <a:fld id="{D27F2ECA-C01F-411D-9836-155E03DF92FC}" type="datetimeFigureOut">
              <a:rPr lang="tr-TR" smtClean="0"/>
              <a:t>3.05.2017</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EA42394B-AC69-494F-8F1F-AB96C84E807B}" type="slidenum">
              <a:rPr lang="tr-TR" smtClean="0"/>
              <a:t>‹#›</a:t>
            </a:fld>
            <a:endParaRPr lang="tr-TR"/>
          </a:p>
        </p:txBody>
      </p:sp>
      <p:sp>
        <p:nvSpPr>
          <p:cNvPr id="11" name="Content Placeholder 10"/>
          <p:cNvSpPr>
            <a:spLocks noGrp="1"/>
          </p:cNvSpPr>
          <p:nvPr>
            <p:ph sz="quarter" idx="2"/>
          </p:nvPr>
        </p:nvSpPr>
        <p:spPr>
          <a:xfrm>
            <a:off x="457200"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quarter" idx="4"/>
          </p:nvPr>
        </p:nvSpPr>
        <p:spPr>
          <a:xfrm>
            <a:off x="4371975" y="2362200"/>
            <a:ext cx="3657600" cy="3886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Text Placeholder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
        <p:nvSpPr>
          <p:cNvPr id="14" name="Text Placeholder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en-US" smtClean="0"/>
              <a:t>Click to edit Master text styles</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6" name="Date Placeholder 5"/>
          <p:cNvSpPr>
            <a:spLocks noGrp="1"/>
          </p:cNvSpPr>
          <p:nvPr>
            <p:ph type="dt" sz="half" idx="10"/>
          </p:nvPr>
        </p:nvSpPr>
        <p:spPr/>
        <p:txBody>
          <a:bodyPr rtlCol="0"/>
          <a:lstStyle/>
          <a:p>
            <a:fld id="{D27F2ECA-C01F-411D-9836-155E03DF92FC}" type="datetimeFigureOut">
              <a:rPr lang="tr-TR" smtClean="0"/>
              <a:t>3.05.2017</a:t>
            </a:fld>
            <a:endParaRPr lang="tr-TR"/>
          </a:p>
        </p:txBody>
      </p:sp>
      <p:sp>
        <p:nvSpPr>
          <p:cNvPr id="7" name="Slide Number Placeholder 6"/>
          <p:cNvSpPr>
            <a:spLocks noGrp="1"/>
          </p:cNvSpPr>
          <p:nvPr>
            <p:ph type="sldNum" sz="quarter" idx="11"/>
          </p:nvPr>
        </p:nvSpPr>
        <p:spPr/>
        <p:txBody>
          <a:bodyPr rtlCol="0"/>
          <a:lstStyle/>
          <a:p>
            <a:fld id="{EA42394B-AC69-494F-8F1F-AB96C84E807B}" type="slidenum">
              <a:rPr lang="tr-TR" smtClean="0"/>
              <a:t>‹#›</a:t>
            </a:fld>
            <a:endParaRPr lang="tr-TR"/>
          </a:p>
        </p:txBody>
      </p:sp>
      <p:sp>
        <p:nvSpPr>
          <p:cNvPr id="8" name="Footer Placeholder 7"/>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27F2ECA-C01F-411D-9836-155E03DF92FC}" type="datetimeFigureOut">
              <a:rPr lang="tr-TR" smtClean="0"/>
              <a:t>3.05.2017</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EA42394B-AC69-494F-8F1F-AB96C84E807B}" type="slidenum">
              <a:rPr lang="tr-TR" smtClean="0"/>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Title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Straight Connector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Straight Connector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Straight Connector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Rectangle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Straight Connector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Oval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Content Placeholder 17"/>
          <p:cNvSpPr>
            <a:spLocks noGrp="1"/>
          </p:cNvSpPr>
          <p:nvPr>
            <p:ph sz="quarter" idx="1"/>
          </p:nvPr>
        </p:nvSpPr>
        <p:spPr>
          <a:xfrm>
            <a:off x="304800" y="274320"/>
            <a:ext cx="5638800" cy="6327648"/>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1" name="Date Placeholder 20"/>
          <p:cNvSpPr>
            <a:spLocks noGrp="1"/>
          </p:cNvSpPr>
          <p:nvPr>
            <p:ph type="dt" sz="half" idx="14"/>
          </p:nvPr>
        </p:nvSpPr>
        <p:spPr/>
        <p:txBody>
          <a:bodyPr rtlCol="0"/>
          <a:lstStyle/>
          <a:p>
            <a:fld id="{D27F2ECA-C01F-411D-9836-155E03DF92FC}" type="datetimeFigureOut">
              <a:rPr lang="tr-TR" smtClean="0"/>
              <a:t>3.05.2017</a:t>
            </a:fld>
            <a:endParaRPr lang="tr-TR"/>
          </a:p>
        </p:txBody>
      </p:sp>
      <p:sp>
        <p:nvSpPr>
          <p:cNvPr id="22" name="Slide Number Placeholder 21"/>
          <p:cNvSpPr>
            <a:spLocks noGrp="1"/>
          </p:cNvSpPr>
          <p:nvPr>
            <p:ph type="sldNum" sz="quarter" idx="15"/>
          </p:nvPr>
        </p:nvSpPr>
        <p:spPr/>
        <p:txBody>
          <a:bodyPr rtlCol="0"/>
          <a:lstStyle/>
          <a:p>
            <a:fld id="{EA42394B-AC69-494F-8F1F-AB96C84E807B}" type="slidenum">
              <a:rPr lang="tr-TR" smtClean="0"/>
              <a:t>‹#›</a:t>
            </a:fld>
            <a:endParaRPr lang="tr-TR"/>
          </a:p>
        </p:txBody>
      </p:sp>
      <p:sp>
        <p:nvSpPr>
          <p:cNvPr id="23" name="Footer Placeholder 22"/>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traight Connector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Oval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Title 1"/>
          <p:cNvSpPr>
            <a:spLocks noGrp="1"/>
          </p:cNvSpPr>
          <p:nvPr>
            <p:ph type="title"/>
          </p:nvPr>
        </p:nvSpPr>
        <p:spPr>
          <a:xfrm rot="5400000">
            <a:off x="3350133" y="3200400"/>
            <a:ext cx="6309360" cy="457200"/>
          </a:xfrm>
        </p:spPr>
        <p:txBody>
          <a:bodyPr anchor="b"/>
          <a:lstStyle>
            <a:lvl1pPr algn="l">
              <a:buNone/>
              <a:defRPr sz="2000" b="1"/>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en-US" smtClean="0"/>
              <a:t>Click icon to add picture</a:t>
            </a:r>
            <a:endParaRPr kumimoji="0" lang="en-US" dirty="0"/>
          </a:p>
        </p:txBody>
      </p:sp>
      <p:sp>
        <p:nvSpPr>
          <p:cNvPr id="4" name="Text Placeholder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10" name="Straight Connector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Rectangle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Straight Connector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Straight Connector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Straight Connector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Date Placeholder 16"/>
          <p:cNvSpPr>
            <a:spLocks noGrp="1"/>
          </p:cNvSpPr>
          <p:nvPr>
            <p:ph type="dt" sz="half" idx="10"/>
          </p:nvPr>
        </p:nvSpPr>
        <p:spPr/>
        <p:txBody>
          <a:bodyPr rtlCol="0"/>
          <a:lstStyle/>
          <a:p>
            <a:fld id="{D27F2ECA-C01F-411D-9836-155E03DF92FC}" type="datetimeFigureOut">
              <a:rPr lang="tr-TR" smtClean="0"/>
              <a:t>3.05.2017</a:t>
            </a:fld>
            <a:endParaRPr lang="tr-TR"/>
          </a:p>
        </p:txBody>
      </p:sp>
      <p:sp>
        <p:nvSpPr>
          <p:cNvPr id="18" name="Slide Number Placeholder 17"/>
          <p:cNvSpPr>
            <a:spLocks noGrp="1"/>
          </p:cNvSpPr>
          <p:nvPr>
            <p:ph type="sldNum" sz="quarter" idx="11"/>
          </p:nvPr>
        </p:nvSpPr>
        <p:spPr/>
        <p:txBody>
          <a:bodyPr rtlCol="0"/>
          <a:lstStyle/>
          <a:p>
            <a:fld id="{EA42394B-AC69-494F-8F1F-AB96C84E807B}" type="slidenum">
              <a:rPr lang="tr-TR" smtClean="0"/>
              <a:t>‹#›</a:t>
            </a:fld>
            <a:endParaRPr lang="tr-TR"/>
          </a:p>
        </p:txBody>
      </p:sp>
      <p:sp>
        <p:nvSpPr>
          <p:cNvPr id="21" name="Footer Placeholder 20"/>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Straight Connector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Title Placeholder 21"/>
          <p:cNvSpPr>
            <a:spLocks noGrp="1"/>
          </p:cNvSpPr>
          <p:nvPr>
            <p:ph type="title"/>
          </p:nvPr>
        </p:nvSpPr>
        <p:spPr>
          <a:xfrm>
            <a:off x="457200" y="274638"/>
            <a:ext cx="7467600" cy="1143000"/>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D27F2ECA-C01F-411D-9836-155E03DF92FC}" type="datetimeFigureOut">
              <a:rPr lang="tr-TR" smtClean="0"/>
              <a:t>3.05.2017</a:t>
            </a:fld>
            <a:endParaRPr lang="tr-TR"/>
          </a:p>
        </p:txBody>
      </p:sp>
      <p:sp>
        <p:nvSpPr>
          <p:cNvPr id="3" name="Footer Placeholder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Straight Connector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Straight Connector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Rectangle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Straight Connector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Oval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Slide Number Placeholder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A42394B-AC69-494F-8F1F-AB96C84E807B}" type="slidenum">
              <a:rPr lang="tr-TR" smtClean="0"/>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tr-TR" dirty="0" smtClean="0"/>
              <a:t/>
            </a:r>
            <a:br>
              <a:rPr lang="tr-TR" dirty="0" smtClean="0"/>
            </a:br>
            <a:r>
              <a:rPr lang="tr-TR" dirty="0"/>
              <a:t/>
            </a:r>
            <a:br>
              <a:rPr lang="tr-TR" dirty="0"/>
            </a:br>
            <a:r>
              <a:rPr lang="tr-TR" dirty="0" smtClean="0"/>
              <a:t/>
            </a:r>
            <a:br>
              <a:rPr lang="tr-TR" dirty="0" smtClean="0"/>
            </a:br>
            <a:endParaRPr lang="tr-TR" dirty="0"/>
          </a:p>
        </p:txBody>
      </p:sp>
      <p:sp>
        <p:nvSpPr>
          <p:cNvPr id="3" name="Subtitle 2"/>
          <p:cNvSpPr>
            <a:spLocks noGrp="1"/>
          </p:cNvSpPr>
          <p:nvPr>
            <p:ph type="subTitle" idx="1"/>
          </p:nvPr>
        </p:nvSpPr>
        <p:spPr>
          <a:xfrm>
            <a:off x="2286000" y="4581128"/>
            <a:ext cx="6172200" cy="1793794"/>
          </a:xfrm>
        </p:spPr>
        <p:txBody>
          <a:bodyPr/>
          <a:lstStyle/>
          <a:p>
            <a:r>
              <a:rPr lang="tr-TR" dirty="0" smtClean="0">
                <a:solidFill>
                  <a:schemeClr val="tx1"/>
                </a:solidFill>
              </a:rPr>
              <a:t>            Psikolog Ebru ERGÜN</a:t>
            </a:r>
            <a:endParaRPr lang="tr-TR" dirty="0">
              <a:solidFill>
                <a:schemeClr val="tx1"/>
              </a:solidFill>
            </a:endParaRPr>
          </a:p>
        </p:txBody>
      </p:sp>
      <p:pic>
        <p:nvPicPr>
          <p:cNvPr id="1026" name="Picture 2" descr="C:\Users\Lenovo\Downloads\bernard_van_leer_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36096" y="5112201"/>
            <a:ext cx="1952986" cy="1206800"/>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Lenovo\Google Drive\TTM\ttm tan ıtım\2015\ttm-logo.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87824" y="5141875"/>
            <a:ext cx="1224136" cy="1177126"/>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044608" y="-171400"/>
            <a:ext cx="29959998" cy="195521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2843808" y="1124744"/>
            <a:ext cx="465689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559078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562074"/>
          </a:xfrm>
        </p:spPr>
        <p:txBody>
          <a:bodyPr/>
          <a:lstStyle/>
          <a:p>
            <a:endParaRPr lang="tr-TR" dirty="0"/>
          </a:p>
        </p:txBody>
      </p:sp>
      <p:sp>
        <p:nvSpPr>
          <p:cNvPr id="3" name="Content Placeholder 2"/>
          <p:cNvSpPr>
            <a:spLocks noGrp="1"/>
          </p:cNvSpPr>
          <p:nvPr>
            <p:ph sz="quarter" idx="1"/>
          </p:nvPr>
        </p:nvSpPr>
        <p:spPr>
          <a:xfrm>
            <a:off x="683568" y="4653136"/>
            <a:ext cx="7704856" cy="1820816"/>
          </a:xfrm>
        </p:spPr>
        <p:txBody>
          <a:bodyPr>
            <a:normAutofit lnSpcReduction="10000"/>
          </a:bodyPr>
          <a:lstStyle/>
          <a:p>
            <a:r>
              <a:rPr lang="tr-TR" dirty="0">
                <a:latin typeface="Cambria" pitchFamily="18" charset="0"/>
              </a:rPr>
              <a:t>Atölye çalışmalarının çıktıları ve araştırma sonuçları çeşitli </a:t>
            </a:r>
            <a:r>
              <a:rPr lang="tr-TR" b="1" dirty="0">
                <a:latin typeface="Cambria" pitchFamily="18" charset="0"/>
              </a:rPr>
              <a:t>sosyal medya</a:t>
            </a:r>
            <a:r>
              <a:rPr lang="tr-TR" dirty="0">
                <a:latin typeface="Cambria" pitchFamily="18" charset="0"/>
              </a:rPr>
              <a:t> araçları aracılığıyla kamuoyuyla paylaşılmıştır. Ayrıca yetişkinlerin çocukluk şiddet yaşantılarını paylaşabileceği bir twitter kampanyası düzenlenecektir.</a:t>
            </a:r>
          </a:p>
          <a:p>
            <a:endParaRPr lang="tr-TR" dirty="0"/>
          </a:p>
        </p:txBody>
      </p:sp>
      <p:pic>
        <p:nvPicPr>
          <p:cNvPr id="5127" name="Picture 7" descr="C:\Users\Lenovo\Downloads\twitter-şiddet.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31640" y="189194"/>
            <a:ext cx="6097154" cy="436084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939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755576" y="1628800"/>
            <a:ext cx="3096344" cy="4845152"/>
          </a:xfrm>
        </p:spPr>
        <p:txBody>
          <a:bodyPr/>
          <a:lstStyle/>
          <a:p>
            <a:r>
              <a:rPr lang="tr-TR" dirty="0">
                <a:latin typeface="Cambria" pitchFamily="18" charset="0"/>
              </a:rPr>
              <a:t>Atölye çıktılarının yer alacağı bir dizi </a:t>
            </a:r>
            <a:r>
              <a:rPr lang="tr-TR" b="1" dirty="0">
                <a:latin typeface="Cambria" pitchFamily="18" charset="0"/>
              </a:rPr>
              <a:t>sergi</a:t>
            </a:r>
            <a:r>
              <a:rPr lang="tr-TR" dirty="0">
                <a:latin typeface="Cambria" pitchFamily="18" charset="0"/>
              </a:rPr>
              <a:t> gerçekleştirilmiştir. Önümüzdeki dönemde sergiler devam edecektir.</a:t>
            </a:r>
          </a:p>
          <a:p>
            <a:endParaRPr lang="tr-TR" dirty="0"/>
          </a:p>
        </p:txBody>
      </p:sp>
      <p:pic>
        <p:nvPicPr>
          <p:cNvPr id="4098" name="Picture 2" descr="C:\Users\Lenovo\Desktop\18011129_1432468070146723_3795323118723662857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51920" y="564379"/>
            <a:ext cx="4308507" cy="610054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217085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994122"/>
          </a:xfrm>
        </p:spPr>
        <p:txBody>
          <a:bodyPr>
            <a:normAutofit/>
          </a:bodyPr>
          <a:lstStyle/>
          <a:p>
            <a:r>
              <a:rPr lang="tr-TR" sz="3200" dirty="0" smtClean="0">
                <a:solidFill>
                  <a:schemeClr val="tx1"/>
                </a:solidFill>
                <a:latin typeface="Cambria" pitchFamily="18" charset="0"/>
              </a:rPr>
              <a:t>A</a:t>
            </a:r>
            <a:r>
              <a:rPr lang="tr-TR" sz="2800" dirty="0" smtClean="0">
                <a:solidFill>
                  <a:schemeClr val="tx1"/>
                </a:solidFill>
                <a:latin typeface="Cambria" pitchFamily="18" charset="0"/>
              </a:rPr>
              <a:t>tölyeler</a:t>
            </a:r>
            <a:r>
              <a:rPr lang="tr-TR" sz="2400" dirty="0" smtClean="0">
                <a:solidFill>
                  <a:schemeClr val="tx1"/>
                </a:solidFill>
                <a:latin typeface="Cambria" pitchFamily="18" charset="0"/>
              </a:rPr>
              <a:t>İ</a:t>
            </a:r>
            <a:r>
              <a:rPr lang="tr-TR" sz="2800" dirty="0" smtClean="0">
                <a:solidFill>
                  <a:schemeClr val="tx1"/>
                </a:solidFill>
                <a:latin typeface="Cambria" pitchFamily="18" charset="0"/>
              </a:rPr>
              <a:t>n </a:t>
            </a:r>
            <a:r>
              <a:rPr lang="tr-TR" sz="2400" dirty="0" smtClean="0">
                <a:solidFill>
                  <a:schemeClr val="tx1"/>
                </a:solidFill>
                <a:latin typeface="Cambria" pitchFamily="18" charset="0"/>
              </a:rPr>
              <a:t>İ</a:t>
            </a:r>
            <a:r>
              <a:rPr lang="tr-TR" sz="2800" dirty="0" smtClean="0">
                <a:solidFill>
                  <a:schemeClr val="tx1"/>
                </a:solidFill>
                <a:latin typeface="Cambria" pitchFamily="18" charset="0"/>
              </a:rPr>
              <a:t>çer</a:t>
            </a:r>
            <a:r>
              <a:rPr lang="tr-TR" sz="2400" dirty="0" smtClean="0">
                <a:solidFill>
                  <a:schemeClr val="tx1"/>
                </a:solidFill>
                <a:latin typeface="Cambria" pitchFamily="18" charset="0"/>
              </a:rPr>
              <a:t>İ</a:t>
            </a:r>
            <a:r>
              <a:rPr lang="tr-TR" sz="2800" dirty="0" smtClean="0">
                <a:solidFill>
                  <a:schemeClr val="tx1"/>
                </a:solidFill>
                <a:latin typeface="Cambria" pitchFamily="18" charset="0"/>
              </a:rPr>
              <a:t>ğ</a:t>
            </a:r>
            <a:r>
              <a:rPr lang="tr-TR" sz="2400" dirty="0" smtClean="0">
                <a:solidFill>
                  <a:schemeClr val="tx1"/>
                </a:solidFill>
                <a:latin typeface="Cambria" pitchFamily="18" charset="0"/>
              </a:rPr>
              <a:t>İ</a:t>
            </a:r>
            <a:endParaRPr lang="tr-TR" sz="2400" dirty="0">
              <a:solidFill>
                <a:schemeClr val="tx1"/>
              </a:solidFill>
              <a:latin typeface="Cambria" pitchFamily="18" charset="0"/>
            </a:endParaRPr>
          </a:p>
        </p:txBody>
      </p:sp>
      <p:sp>
        <p:nvSpPr>
          <p:cNvPr id="3" name="Content Placeholder 2"/>
          <p:cNvSpPr>
            <a:spLocks noGrp="1"/>
          </p:cNvSpPr>
          <p:nvPr>
            <p:ph sz="quarter" idx="1"/>
          </p:nvPr>
        </p:nvSpPr>
        <p:spPr>
          <a:xfrm>
            <a:off x="611560" y="1412776"/>
            <a:ext cx="7560840" cy="4896544"/>
          </a:xfrm>
        </p:spPr>
        <p:txBody>
          <a:bodyPr>
            <a:normAutofit lnSpcReduction="10000"/>
          </a:bodyPr>
          <a:lstStyle/>
          <a:p>
            <a:r>
              <a:rPr lang="tr-TR" sz="2800" dirty="0" smtClean="0">
                <a:latin typeface="Cambria" pitchFamily="18" charset="0"/>
              </a:rPr>
              <a:t>Türkiyeli </a:t>
            </a:r>
            <a:r>
              <a:rPr lang="tr-TR" sz="2800" dirty="0">
                <a:latin typeface="Cambria" pitchFamily="18" charset="0"/>
              </a:rPr>
              <a:t>ve Suriyeli </a:t>
            </a:r>
            <a:r>
              <a:rPr lang="tr-TR" sz="2800" dirty="0" smtClean="0">
                <a:latin typeface="Cambria" pitchFamily="18" charset="0"/>
              </a:rPr>
              <a:t>Dom (Çingenelerin bir kolu) toplam </a:t>
            </a:r>
            <a:r>
              <a:rPr lang="tr-TR" sz="2800" dirty="0">
                <a:latin typeface="Cambria" pitchFamily="18" charset="0"/>
              </a:rPr>
              <a:t>87 çocukla odak grup ve atölye çalışmaları gerçekleştirilmiştir.</a:t>
            </a:r>
          </a:p>
          <a:p>
            <a:r>
              <a:rPr lang="tr-TR" sz="2800" dirty="0" smtClean="0">
                <a:latin typeface="Cambria" pitchFamily="18" charset="0"/>
              </a:rPr>
              <a:t>Türkiyeli çocuklarla toplam dört oturum gerçekleştirilmiştir.</a:t>
            </a:r>
          </a:p>
          <a:p>
            <a:pPr lvl="2">
              <a:buFont typeface="Arial" pitchFamily="34" charset="0"/>
              <a:buChar char="•"/>
            </a:pPr>
            <a:r>
              <a:rPr lang="tr-TR" sz="2800" dirty="0" smtClean="0">
                <a:latin typeface="Cambria" pitchFamily="18" charset="0"/>
              </a:rPr>
              <a:t>Birinci oturum: Ailelerle bilgilendirme ve anket çalışması</a:t>
            </a:r>
          </a:p>
          <a:p>
            <a:pPr lvl="2">
              <a:buFont typeface="Arial" pitchFamily="34" charset="0"/>
              <a:buChar char="•"/>
            </a:pPr>
            <a:r>
              <a:rPr lang="tr-TR" sz="2800" dirty="0" smtClean="0">
                <a:latin typeface="Cambria" pitchFamily="18" charset="0"/>
              </a:rPr>
              <a:t>İkinci oturum: Çocuklarla anket ve odak grup çalışması</a:t>
            </a:r>
          </a:p>
          <a:p>
            <a:pPr lvl="2">
              <a:buFont typeface="Arial" pitchFamily="34" charset="0"/>
              <a:buChar char="•"/>
            </a:pPr>
            <a:r>
              <a:rPr lang="tr-TR" sz="2800" dirty="0" smtClean="0">
                <a:latin typeface="Cambria" pitchFamily="18" charset="0"/>
              </a:rPr>
              <a:t>Üçüncü oturum: Sanatsal üretim</a:t>
            </a:r>
          </a:p>
          <a:p>
            <a:pPr lvl="2">
              <a:buFont typeface="Arial" pitchFamily="34" charset="0"/>
              <a:buChar char="•"/>
            </a:pPr>
            <a:r>
              <a:rPr lang="tr-TR" sz="2800" dirty="0" smtClean="0">
                <a:latin typeface="Cambria" pitchFamily="18" charset="0"/>
              </a:rPr>
              <a:t>Dördüncü oturum: Afiş ve slogan çalışması</a:t>
            </a:r>
          </a:p>
          <a:p>
            <a:endParaRPr lang="tr-TR" sz="2800" dirty="0">
              <a:latin typeface="Cambria" pitchFamily="18" charset="0"/>
            </a:endParaRPr>
          </a:p>
        </p:txBody>
      </p:sp>
    </p:spTree>
    <p:extLst>
      <p:ext uri="{BB962C8B-B14F-4D97-AF65-F5344CB8AC3E}">
        <p14:creationId xmlns:p14="http://schemas.microsoft.com/office/powerpoint/2010/main" val="216450787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457200" y="4581128"/>
            <a:ext cx="7931224" cy="1892824"/>
          </a:xfrm>
        </p:spPr>
        <p:txBody>
          <a:bodyPr>
            <a:normAutofit/>
          </a:bodyPr>
          <a:lstStyle/>
          <a:p>
            <a:pPr marL="0" lvl="0" indent="0">
              <a:buNone/>
            </a:pPr>
            <a:r>
              <a:rPr lang="tr-TR" sz="2800" dirty="0" smtClean="0"/>
              <a:t>«</a:t>
            </a:r>
            <a:r>
              <a:rPr lang="tr-TR" sz="2800" dirty="0"/>
              <a:t>Ben parkta top oynuyorum. Sonra savaş oldu. En son savaşta bütün dünyayı karaladılar. Sonra ben ve arkadaşım öldük</a:t>
            </a:r>
            <a:r>
              <a:rPr lang="tr-TR" sz="2800" dirty="0" smtClean="0"/>
              <a:t>.»</a:t>
            </a:r>
            <a:endParaRPr lang="tr-TR" sz="2800" dirty="0"/>
          </a:p>
          <a:p>
            <a:pPr marL="0" indent="0">
              <a:buNone/>
            </a:pPr>
            <a:endParaRPr lang="tr-TR" sz="2800" dirty="0"/>
          </a:p>
        </p:txBody>
      </p:sp>
      <p:pic>
        <p:nvPicPr>
          <p:cNvPr id="1027" name="Picture 3" descr="C:\Users\Lenovo\Google Drive\TTM\projeler\2015\bvl\ATÖLYE ÇIKTILARI\7-9 3.grup 2.çalışma\r56.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390311" y="-509990"/>
            <a:ext cx="4107925" cy="56492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60717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611560" y="620688"/>
            <a:ext cx="7704856" cy="5853264"/>
          </a:xfrm>
        </p:spPr>
        <p:txBody>
          <a:bodyPr>
            <a:normAutofit lnSpcReduction="10000"/>
          </a:bodyPr>
          <a:lstStyle/>
          <a:p>
            <a:pPr marL="0" indent="0">
              <a:buNone/>
            </a:pPr>
            <a:r>
              <a:rPr lang="tr-TR" sz="2800" u="sng" dirty="0">
                <a:latin typeface="Cambria" pitchFamily="18" charset="0"/>
              </a:rPr>
              <a:t>Birinci oturumda </a:t>
            </a:r>
            <a:endParaRPr lang="tr-TR" sz="2800" u="sng" dirty="0" smtClean="0">
              <a:latin typeface="Cambria" pitchFamily="18" charset="0"/>
            </a:endParaRPr>
          </a:p>
          <a:p>
            <a:r>
              <a:rPr lang="tr-TR" sz="2800" dirty="0" smtClean="0">
                <a:latin typeface="Cambria" pitchFamily="18" charset="0"/>
              </a:rPr>
              <a:t>Aileleri </a:t>
            </a:r>
            <a:r>
              <a:rPr lang="tr-TR" sz="2800" dirty="0">
                <a:latin typeface="Cambria" pitchFamily="18" charset="0"/>
              </a:rPr>
              <a:t>bilgilendirme </a:t>
            </a:r>
            <a:r>
              <a:rPr lang="tr-TR" sz="2800" dirty="0" smtClean="0">
                <a:latin typeface="Cambria" pitchFamily="18" charset="0"/>
              </a:rPr>
              <a:t>ve çocukların katılımı için izin alma</a:t>
            </a:r>
          </a:p>
          <a:p>
            <a:r>
              <a:rPr lang="tr-TR" sz="2800" dirty="0" smtClean="0">
                <a:latin typeface="Cambria" pitchFamily="18" charset="0"/>
              </a:rPr>
              <a:t>Demografik </a:t>
            </a:r>
            <a:r>
              <a:rPr lang="tr-TR" sz="2800" dirty="0">
                <a:latin typeface="Cambria" pitchFamily="18" charset="0"/>
              </a:rPr>
              <a:t>Anket’i ve çocukların farklı ortamlardaki yaşantılarıyla ilgili Yaşantı Anketi’ni </a:t>
            </a:r>
            <a:r>
              <a:rPr lang="tr-TR" sz="2800" dirty="0" smtClean="0">
                <a:latin typeface="Cambria" pitchFamily="18" charset="0"/>
              </a:rPr>
              <a:t>doldurma </a:t>
            </a:r>
            <a:endParaRPr lang="tr-TR" sz="2800" dirty="0">
              <a:latin typeface="Cambria" pitchFamily="18" charset="0"/>
            </a:endParaRPr>
          </a:p>
          <a:p>
            <a:pPr marL="0" indent="0">
              <a:buNone/>
            </a:pPr>
            <a:r>
              <a:rPr lang="tr-TR" sz="2800" dirty="0" smtClean="0">
                <a:latin typeface="Cambria" pitchFamily="18" charset="0"/>
              </a:rPr>
              <a:t>    </a:t>
            </a:r>
          </a:p>
          <a:p>
            <a:pPr marL="0" indent="0">
              <a:buNone/>
            </a:pPr>
            <a:r>
              <a:rPr lang="tr-TR" sz="2800" dirty="0" smtClean="0">
                <a:latin typeface="Cambria" pitchFamily="18" charset="0"/>
              </a:rPr>
              <a:t>Aynı </a:t>
            </a:r>
            <a:r>
              <a:rPr lang="tr-TR" sz="2800" dirty="0">
                <a:latin typeface="Cambria" pitchFamily="18" charset="0"/>
              </a:rPr>
              <a:t>anketi bir sonraki oturumda çocukların </a:t>
            </a:r>
            <a:r>
              <a:rPr lang="tr-TR" sz="2800" dirty="0" smtClean="0">
                <a:latin typeface="Cambria" pitchFamily="18" charset="0"/>
              </a:rPr>
              <a:t>     da doldurması </a:t>
            </a:r>
            <a:r>
              <a:rPr lang="tr-TR" sz="2800" dirty="0">
                <a:latin typeface="Cambria" pitchFamily="18" charset="0"/>
              </a:rPr>
              <a:t>istenmiştir.</a:t>
            </a:r>
          </a:p>
          <a:p>
            <a:pPr marL="0" lvl="0" indent="0">
              <a:buNone/>
            </a:pPr>
            <a:r>
              <a:rPr lang="tr-TR" sz="2800" dirty="0" smtClean="0">
                <a:latin typeface="Cambria" pitchFamily="18" charset="0"/>
              </a:rPr>
              <a:t>Bu </a:t>
            </a:r>
            <a:r>
              <a:rPr lang="tr-TR" sz="2800" dirty="0">
                <a:latin typeface="Cambria" pitchFamily="18" charset="0"/>
              </a:rPr>
              <a:t>şekilde çocukların ve ailelerinin algılarına </a:t>
            </a:r>
            <a:r>
              <a:rPr lang="tr-TR" sz="2800" dirty="0" smtClean="0">
                <a:latin typeface="Cambria" pitchFamily="18" charset="0"/>
              </a:rPr>
              <a:t>   göre </a:t>
            </a:r>
            <a:r>
              <a:rPr lang="tr-TR" sz="2800" dirty="0">
                <a:latin typeface="Cambria" pitchFamily="18" charset="0"/>
              </a:rPr>
              <a:t>çocukların farklı ortamlardaki olumsuz yaşantı sıklığına dair genel bilgi edinilmesi amaçlanmıştır. </a:t>
            </a:r>
          </a:p>
          <a:p>
            <a:endParaRPr lang="tr-TR" sz="2800" dirty="0">
              <a:latin typeface="Cambria" pitchFamily="18" charset="0"/>
            </a:endParaRPr>
          </a:p>
          <a:p>
            <a:endParaRPr lang="tr-TR" sz="2800" dirty="0">
              <a:latin typeface="Cambria" pitchFamily="18" charset="0"/>
            </a:endParaRPr>
          </a:p>
        </p:txBody>
      </p:sp>
    </p:spTree>
    <p:extLst>
      <p:ext uri="{BB962C8B-B14F-4D97-AF65-F5344CB8AC3E}">
        <p14:creationId xmlns:p14="http://schemas.microsoft.com/office/powerpoint/2010/main" val="85052452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683568" y="4365104"/>
            <a:ext cx="7704856" cy="2108848"/>
          </a:xfrm>
        </p:spPr>
        <p:txBody>
          <a:bodyPr>
            <a:normAutofit/>
          </a:bodyPr>
          <a:lstStyle/>
          <a:p>
            <a:pPr marL="0" lvl="0" indent="0">
              <a:buNone/>
            </a:pPr>
            <a:r>
              <a:rPr lang="tr-TR" sz="2800" dirty="0" smtClean="0">
                <a:latin typeface="Cambria" pitchFamily="18" charset="0"/>
              </a:rPr>
              <a:t>«Ben </a:t>
            </a:r>
            <a:r>
              <a:rPr lang="tr-TR" sz="2800" dirty="0">
                <a:latin typeface="Cambria" pitchFamily="18" charset="0"/>
              </a:rPr>
              <a:t>çocukların çalışmasını istemiyorum. Anne baba neden çalışmıyor? Yoksulluk olabilir ama çocuklar okuma yazma öğreneceğine çalışıyorlar</a:t>
            </a:r>
            <a:r>
              <a:rPr lang="tr-TR" sz="2800" dirty="0" smtClean="0">
                <a:latin typeface="Cambria" pitchFamily="18" charset="0"/>
              </a:rPr>
              <a:t>.»</a:t>
            </a:r>
            <a:endParaRPr lang="tr-TR" sz="2800" dirty="0">
              <a:latin typeface="Cambria" pitchFamily="18" charset="0"/>
            </a:endParaRPr>
          </a:p>
          <a:p>
            <a:endParaRPr lang="tr-TR" sz="2800" dirty="0">
              <a:latin typeface="Cambria" pitchFamily="18" charset="0"/>
            </a:endParaRPr>
          </a:p>
        </p:txBody>
      </p:sp>
      <p:pic>
        <p:nvPicPr>
          <p:cNvPr id="2050" name="Picture 2" descr="C:\Users\Lenovo\Google Drive\TTM\projeler\2015\bvl\Tarlabaşı Toplum Merkezi-sergi\fotolar\f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79712" y="404664"/>
            <a:ext cx="4968552" cy="372656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537001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sz="quarter" idx="1"/>
          </p:nvPr>
        </p:nvSpPr>
        <p:spPr>
          <a:xfrm>
            <a:off x="683568" y="764704"/>
            <a:ext cx="7704856" cy="5709248"/>
          </a:xfrm>
        </p:spPr>
        <p:txBody>
          <a:bodyPr>
            <a:normAutofit fontScale="92500" lnSpcReduction="10000"/>
          </a:bodyPr>
          <a:lstStyle/>
          <a:p>
            <a:pPr marL="0" indent="0">
              <a:buNone/>
            </a:pPr>
            <a:r>
              <a:rPr lang="tr-TR" sz="2800" u="sng" dirty="0" smtClean="0">
                <a:latin typeface="Cambria" pitchFamily="18" charset="0"/>
              </a:rPr>
              <a:t>İkinci oturumda </a:t>
            </a:r>
          </a:p>
          <a:p>
            <a:r>
              <a:rPr lang="tr-TR" sz="2800" dirty="0" smtClean="0">
                <a:latin typeface="Cambria" pitchFamily="18" charset="0"/>
              </a:rPr>
              <a:t>Anket doldurma</a:t>
            </a:r>
          </a:p>
          <a:p>
            <a:r>
              <a:rPr lang="tr-TR" sz="2800" dirty="0" smtClean="0">
                <a:latin typeface="Cambria" pitchFamily="18" charset="0"/>
              </a:rPr>
              <a:t>Isınma etkinliği</a:t>
            </a:r>
          </a:p>
          <a:p>
            <a:r>
              <a:rPr lang="tr-TR" sz="2800" dirty="0" smtClean="0">
                <a:latin typeface="Cambria" pitchFamily="18" charset="0"/>
              </a:rPr>
              <a:t>Olumlu </a:t>
            </a:r>
            <a:r>
              <a:rPr lang="tr-TR" sz="2800" dirty="0">
                <a:latin typeface="Cambria" pitchFamily="18" charset="0"/>
              </a:rPr>
              <a:t>ve </a:t>
            </a:r>
            <a:r>
              <a:rPr lang="tr-TR" sz="2800" dirty="0" smtClean="0">
                <a:latin typeface="Cambria" pitchFamily="18" charset="0"/>
              </a:rPr>
              <a:t>olumsuz </a:t>
            </a:r>
            <a:r>
              <a:rPr lang="tr-TR" sz="2800" dirty="0">
                <a:latin typeface="Cambria" pitchFamily="18" charset="0"/>
              </a:rPr>
              <a:t>günlük </a:t>
            </a:r>
            <a:r>
              <a:rPr lang="tr-TR" sz="2800" dirty="0" smtClean="0">
                <a:latin typeface="Cambria" pitchFamily="18" charset="0"/>
              </a:rPr>
              <a:t>deneyimler,</a:t>
            </a:r>
          </a:p>
          <a:p>
            <a:r>
              <a:rPr lang="tr-TR" sz="2800" dirty="0">
                <a:latin typeface="Cambria" pitchFamily="18" charset="0"/>
              </a:rPr>
              <a:t>İ</a:t>
            </a:r>
            <a:r>
              <a:rPr lang="tr-TR" sz="2800" dirty="0" smtClean="0">
                <a:latin typeface="Cambria" pitchFamily="18" charset="0"/>
              </a:rPr>
              <a:t>yi ve </a:t>
            </a:r>
            <a:r>
              <a:rPr lang="tr-TR" sz="2800" dirty="0">
                <a:latin typeface="Cambria" pitchFamily="18" charset="0"/>
              </a:rPr>
              <a:t>kötü hissettikleri </a:t>
            </a:r>
            <a:r>
              <a:rPr lang="tr-TR" sz="2800" dirty="0" smtClean="0">
                <a:latin typeface="Cambria" pitchFamily="18" charset="0"/>
              </a:rPr>
              <a:t>yaşantılar,</a:t>
            </a:r>
          </a:p>
          <a:p>
            <a:r>
              <a:rPr lang="tr-TR" sz="2800" dirty="0" smtClean="0">
                <a:latin typeface="Cambria" pitchFamily="18" charset="0"/>
              </a:rPr>
              <a:t>Bu </a:t>
            </a:r>
            <a:r>
              <a:rPr lang="tr-TR" sz="2800" dirty="0">
                <a:latin typeface="Cambria" pitchFamily="18" charset="0"/>
              </a:rPr>
              <a:t>deneyimlerin onlarda </a:t>
            </a:r>
            <a:r>
              <a:rPr lang="tr-TR" sz="2800" dirty="0" smtClean="0">
                <a:latin typeface="Cambria" pitchFamily="18" charset="0"/>
              </a:rPr>
              <a:t>uyandırdığı </a:t>
            </a:r>
            <a:r>
              <a:rPr lang="tr-TR" sz="2800" dirty="0">
                <a:latin typeface="Cambria" pitchFamily="18" charset="0"/>
              </a:rPr>
              <a:t>duygu ve </a:t>
            </a:r>
            <a:r>
              <a:rPr lang="tr-TR" sz="2800" dirty="0" smtClean="0">
                <a:latin typeface="Cambria" pitchFamily="18" charset="0"/>
              </a:rPr>
              <a:t>düşünceler, </a:t>
            </a:r>
            <a:endParaRPr lang="tr-TR" sz="2800" dirty="0">
              <a:latin typeface="Cambria" pitchFamily="18" charset="0"/>
            </a:endParaRPr>
          </a:p>
          <a:p>
            <a:r>
              <a:rPr lang="tr-TR" sz="2800" dirty="0" smtClean="0">
                <a:latin typeface="Cambria" pitchFamily="18" charset="0"/>
              </a:rPr>
              <a:t>Bu </a:t>
            </a:r>
            <a:r>
              <a:rPr lang="tr-TR" sz="2800" dirty="0">
                <a:latin typeface="Cambria" pitchFamily="18" charset="0"/>
              </a:rPr>
              <a:t>etkileşimlerden hangilerinin şiddet olarak </a:t>
            </a:r>
            <a:r>
              <a:rPr lang="tr-TR" sz="2800" dirty="0" smtClean="0">
                <a:latin typeface="Cambria" pitchFamily="18" charset="0"/>
              </a:rPr>
              <a:t>tanımlanabileceği,</a:t>
            </a:r>
          </a:p>
          <a:p>
            <a:r>
              <a:rPr lang="tr-TR" sz="2800" dirty="0" smtClean="0">
                <a:latin typeface="Cambria" pitchFamily="18" charset="0"/>
              </a:rPr>
              <a:t>Bu </a:t>
            </a:r>
            <a:r>
              <a:rPr lang="tr-TR" sz="2800" dirty="0">
                <a:latin typeface="Cambria" pitchFamily="18" charset="0"/>
              </a:rPr>
              <a:t>davranışların ne gibi etkileri </a:t>
            </a:r>
            <a:r>
              <a:rPr lang="tr-TR" sz="2800" dirty="0" smtClean="0">
                <a:latin typeface="Cambria" pitchFamily="18" charset="0"/>
              </a:rPr>
              <a:t>olabileceği,</a:t>
            </a:r>
          </a:p>
          <a:p>
            <a:r>
              <a:rPr lang="tr-TR" sz="2800" dirty="0" smtClean="0">
                <a:latin typeface="Cambria" pitchFamily="18" charset="0"/>
              </a:rPr>
              <a:t>Bu </a:t>
            </a:r>
            <a:r>
              <a:rPr lang="tr-TR" sz="2800" dirty="0">
                <a:latin typeface="Cambria" pitchFamily="18" charset="0"/>
              </a:rPr>
              <a:t>davranışların kabul edilebilir olup olmadığı</a:t>
            </a:r>
            <a:r>
              <a:rPr lang="tr-TR" sz="2800" dirty="0" smtClean="0">
                <a:latin typeface="Cambria" pitchFamily="18" charset="0"/>
              </a:rPr>
              <a:t> konuşulmuştur.</a:t>
            </a:r>
          </a:p>
          <a:p>
            <a:r>
              <a:rPr lang="tr-TR" sz="2800" dirty="0" smtClean="0">
                <a:latin typeface="Cambria" pitchFamily="18" charset="0"/>
              </a:rPr>
              <a:t>Kapanış etkinliği</a:t>
            </a:r>
          </a:p>
        </p:txBody>
      </p:sp>
    </p:spTree>
    <p:extLst>
      <p:ext uri="{BB962C8B-B14F-4D97-AF65-F5344CB8AC3E}">
        <p14:creationId xmlns:p14="http://schemas.microsoft.com/office/powerpoint/2010/main" val="253158813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1403648" y="5229200"/>
            <a:ext cx="6048672" cy="864096"/>
          </a:xfrm>
        </p:spPr>
        <p:txBody>
          <a:bodyPr>
            <a:normAutofit lnSpcReduction="10000"/>
          </a:bodyPr>
          <a:lstStyle/>
          <a:p>
            <a:pPr marL="0" indent="0" algn="ctr">
              <a:buNone/>
            </a:pPr>
            <a:endParaRPr lang="tr-TR" dirty="0" smtClean="0"/>
          </a:p>
          <a:p>
            <a:pPr marL="0" indent="0" algn="ctr">
              <a:buNone/>
            </a:pPr>
            <a:r>
              <a:rPr lang="tr-TR" dirty="0" smtClean="0"/>
              <a:t>«Kuş çiçeğin içine girip uyuyor.»</a:t>
            </a:r>
            <a:endParaRPr lang="tr-TR" dirty="0"/>
          </a:p>
        </p:txBody>
      </p:sp>
      <p:pic>
        <p:nvPicPr>
          <p:cNvPr id="3074" name="Picture 2" descr="C:\Users\Lenovo\Google Drive\TTM\projeler\2015\bvl\Tarlabaşı Toplum Merkezi-sergi\resimler\r1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55576" y="454870"/>
            <a:ext cx="7460113" cy="49685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33260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683568" y="620688"/>
            <a:ext cx="7488832" cy="5853264"/>
          </a:xfrm>
        </p:spPr>
        <p:txBody>
          <a:bodyPr>
            <a:noAutofit/>
          </a:bodyPr>
          <a:lstStyle/>
          <a:p>
            <a:pPr marL="0" indent="0">
              <a:buNone/>
            </a:pPr>
            <a:r>
              <a:rPr lang="tr-TR" sz="2800" u="sng" dirty="0">
                <a:latin typeface="Cambria" pitchFamily="18" charset="0"/>
              </a:rPr>
              <a:t>Üçüncü oturumda </a:t>
            </a:r>
            <a:endParaRPr lang="tr-TR" sz="2800" u="sng" dirty="0" smtClean="0">
              <a:latin typeface="Cambria" pitchFamily="18" charset="0"/>
            </a:endParaRPr>
          </a:p>
          <a:p>
            <a:r>
              <a:rPr lang="tr-TR" sz="2800" dirty="0" smtClean="0">
                <a:latin typeface="Cambria" pitchFamily="18" charset="0"/>
              </a:rPr>
              <a:t>Isınma etkinliği</a:t>
            </a:r>
          </a:p>
          <a:p>
            <a:r>
              <a:rPr lang="tr-TR" sz="2800" dirty="0" smtClean="0">
                <a:latin typeface="Cambria" pitchFamily="18" charset="0"/>
              </a:rPr>
              <a:t>İkinci </a:t>
            </a:r>
            <a:r>
              <a:rPr lang="tr-TR" sz="2800" dirty="0">
                <a:latin typeface="Cambria" pitchFamily="18" charset="0"/>
              </a:rPr>
              <a:t>oturumda paylaşılan başlıklar ve </a:t>
            </a:r>
            <a:r>
              <a:rPr lang="tr-TR" sz="2800" dirty="0" smtClean="0">
                <a:latin typeface="Cambria" pitchFamily="18" charset="0"/>
              </a:rPr>
              <a:t>örnekler ekseninde </a:t>
            </a:r>
            <a:r>
              <a:rPr lang="tr-TR" sz="2800" dirty="0">
                <a:latin typeface="Cambria" pitchFamily="18" charset="0"/>
              </a:rPr>
              <a:t>çocukların bir sanatsal </a:t>
            </a:r>
            <a:r>
              <a:rPr lang="tr-TR" sz="2800" dirty="0" smtClean="0">
                <a:latin typeface="Cambria" pitchFamily="18" charset="0"/>
              </a:rPr>
              <a:t>üretim</a:t>
            </a:r>
            <a:endParaRPr lang="tr-TR" sz="2800" dirty="0">
              <a:latin typeface="Cambria" pitchFamily="18" charset="0"/>
            </a:endParaRPr>
          </a:p>
          <a:p>
            <a:pPr lvl="2">
              <a:buFont typeface="Arial" pitchFamily="34" charset="0"/>
              <a:buChar char="•"/>
            </a:pPr>
            <a:r>
              <a:rPr lang="tr-TR" sz="2800" dirty="0">
                <a:latin typeface="Cambria" pitchFamily="18" charset="0"/>
              </a:rPr>
              <a:t>7-9 yaş arası çocuklarla resim yapma,</a:t>
            </a:r>
          </a:p>
          <a:p>
            <a:pPr lvl="2">
              <a:buFont typeface="Arial" pitchFamily="34" charset="0"/>
              <a:buChar char="•"/>
            </a:pPr>
            <a:r>
              <a:rPr lang="tr-TR" sz="2800" dirty="0">
                <a:latin typeface="Cambria" pitchFamily="18" charset="0"/>
              </a:rPr>
              <a:t>10-12 yaş arası çocuklarla hikaye yazma,</a:t>
            </a:r>
          </a:p>
          <a:p>
            <a:pPr lvl="2">
              <a:buFont typeface="Arial" pitchFamily="34" charset="0"/>
              <a:buChar char="•"/>
            </a:pPr>
            <a:r>
              <a:rPr lang="tr-TR" sz="2800" dirty="0">
                <a:latin typeface="Cambria" pitchFamily="18" charset="0"/>
              </a:rPr>
              <a:t>13-15 yaş arası çocuklarla fotoğraf </a:t>
            </a:r>
            <a:r>
              <a:rPr lang="tr-TR" sz="2800" dirty="0" smtClean="0">
                <a:latin typeface="Cambria" pitchFamily="18" charset="0"/>
              </a:rPr>
              <a:t>çekme   </a:t>
            </a:r>
          </a:p>
          <a:p>
            <a:r>
              <a:rPr lang="tr-TR" sz="2800" dirty="0" smtClean="0">
                <a:latin typeface="Cambria" pitchFamily="18" charset="0"/>
              </a:rPr>
              <a:t>Resimler / fotoğraflar / hikayelerin grupla paylaşılması</a:t>
            </a:r>
          </a:p>
          <a:p>
            <a:r>
              <a:rPr lang="tr-TR" sz="2800" dirty="0" smtClean="0">
                <a:latin typeface="Cambria" pitchFamily="18" charset="0"/>
              </a:rPr>
              <a:t>Kapanış etkinliği</a:t>
            </a:r>
            <a:endParaRPr lang="tr-TR" sz="2800" dirty="0">
              <a:latin typeface="Cambria" pitchFamily="18" charset="0"/>
            </a:endParaRPr>
          </a:p>
        </p:txBody>
      </p:sp>
    </p:spTree>
    <p:extLst>
      <p:ext uri="{BB962C8B-B14F-4D97-AF65-F5344CB8AC3E}">
        <p14:creationId xmlns:p14="http://schemas.microsoft.com/office/powerpoint/2010/main" val="417724839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dirty="0"/>
          </a:p>
        </p:txBody>
      </p:sp>
      <p:sp>
        <p:nvSpPr>
          <p:cNvPr id="3" name="Content Placeholder 2"/>
          <p:cNvSpPr>
            <a:spLocks noGrp="1"/>
          </p:cNvSpPr>
          <p:nvPr>
            <p:ph sz="quarter" idx="1"/>
          </p:nvPr>
        </p:nvSpPr>
        <p:spPr>
          <a:xfrm>
            <a:off x="539552" y="4221088"/>
            <a:ext cx="7992888" cy="2252864"/>
          </a:xfrm>
        </p:spPr>
        <p:txBody>
          <a:bodyPr>
            <a:normAutofit/>
          </a:bodyPr>
          <a:lstStyle/>
          <a:p>
            <a:pPr marL="0" indent="0">
              <a:buNone/>
            </a:pPr>
            <a:r>
              <a:rPr lang="tr-TR" sz="2800" u="sng" dirty="0">
                <a:latin typeface="Cambria" pitchFamily="18" charset="0"/>
              </a:rPr>
              <a:t>Dördüncü </a:t>
            </a:r>
            <a:r>
              <a:rPr lang="tr-TR" sz="2800" u="sng" dirty="0" smtClean="0">
                <a:latin typeface="Cambria" pitchFamily="18" charset="0"/>
              </a:rPr>
              <a:t>oturumda</a:t>
            </a:r>
          </a:p>
          <a:p>
            <a:r>
              <a:rPr lang="tr-TR" sz="2800" dirty="0" smtClean="0">
                <a:latin typeface="Cambria" pitchFamily="18" charset="0"/>
              </a:rPr>
              <a:t>Güçlenme amaçlı olarak şiddete </a:t>
            </a:r>
            <a:r>
              <a:rPr lang="tr-TR" sz="2800" dirty="0">
                <a:latin typeface="Cambria" pitchFamily="18" charset="0"/>
              </a:rPr>
              <a:t>karşı </a:t>
            </a:r>
            <a:r>
              <a:rPr lang="tr-TR" sz="2800" dirty="0" smtClean="0">
                <a:latin typeface="Cambria" pitchFamily="18" charset="0"/>
              </a:rPr>
              <a:t>slogan üretimi, </a:t>
            </a:r>
            <a:r>
              <a:rPr lang="tr-TR" sz="2800" dirty="0">
                <a:latin typeface="Cambria" pitchFamily="18" charset="0"/>
              </a:rPr>
              <a:t>afiş </a:t>
            </a:r>
            <a:r>
              <a:rPr lang="tr-TR" sz="2800" dirty="0" smtClean="0">
                <a:latin typeface="Cambria" pitchFamily="18" charset="0"/>
              </a:rPr>
              <a:t>hazırlanması</a:t>
            </a:r>
          </a:p>
          <a:p>
            <a:endParaRPr lang="tr-TR" sz="2800" dirty="0">
              <a:latin typeface="Cambria" pitchFamily="18" charset="0"/>
            </a:endParaRPr>
          </a:p>
          <a:p>
            <a:endParaRPr lang="tr-TR" sz="2800" dirty="0"/>
          </a:p>
          <a:p>
            <a:endParaRPr lang="tr-TR" sz="2800" dirty="0"/>
          </a:p>
        </p:txBody>
      </p:sp>
      <p:pic>
        <p:nvPicPr>
          <p:cNvPr id="4099" name="Picture 3" descr="C:\Users\Lenovo\Desktop\IMG_5467.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9552" y="723797"/>
            <a:ext cx="7860671" cy="2880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450384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835696" y="274638"/>
            <a:ext cx="5040560" cy="1143000"/>
          </a:xfrm>
        </p:spPr>
        <p:txBody>
          <a:bodyPr/>
          <a:lstStyle/>
          <a:p>
            <a:endParaRPr lang="tr-TR" dirty="0"/>
          </a:p>
        </p:txBody>
      </p:sp>
      <p:sp>
        <p:nvSpPr>
          <p:cNvPr id="3" name="Content Placeholder 2"/>
          <p:cNvSpPr>
            <a:spLocks noGrp="1"/>
          </p:cNvSpPr>
          <p:nvPr>
            <p:ph sz="quarter" idx="1"/>
          </p:nvPr>
        </p:nvSpPr>
        <p:spPr>
          <a:xfrm>
            <a:off x="539552" y="4509120"/>
            <a:ext cx="7571184" cy="1944216"/>
          </a:xfrm>
        </p:spPr>
        <p:txBody>
          <a:bodyPr/>
          <a:lstStyle/>
          <a:p>
            <a:pPr marL="0" indent="0" algn="just">
              <a:buNone/>
            </a:pPr>
            <a:r>
              <a:rPr lang="tr-TR" dirty="0" smtClean="0">
                <a:latin typeface="Cambria" pitchFamily="18" charset="0"/>
              </a:rPr>
              <a:t>Tarlabaşı Toplum Merkezi’nin yürütücülüğünü yaptığı ve Yard. Doç Dr. Zeynep Çatay’ın araştırma ayağını yürüttüğü proje bağlamında, Klinik Psikolog Çimen Güldöker ve Merve Özgüle yüksek lisans tez çalışmalarını gerçekleştirmişlerdir.</a:t>
            </a:r>
            <a:endParaRPr lang="tr-TR" dirty="0">
              <a:latin typeface="Cambria" pitchFamily="18" charset="0"/>
            </a:endParaRPr>
          </a:p>
        </p:txBody>
      </p:sp>
      <p:pic>
        <p:nvPicPr>
          <p:cNvPr id="1026" name="Picture 2" descr="C:\Users\Lenovo\Google Drive\TTM\projeler\2015\bvl\ATÖLYE ÇIKTILARI\2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93381" y="476672"/>
            <a:ext cx="5248332" cy="38164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495748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0026"/>
          </a:xfrm>
        </p:spPr>
        <p:txBody>
          <a:bodyPr>
            <a:normAutofit fontScale="90000"/>
          </a:bodyPr>
          <a:lstStyle/>
          <a:p>
            <a:endParaRPr lang="tr-TR" dirty="0"/>
          </a:p>
        </p:txBody>
      </p:sp>
      <p:sp>
        <p:nvSpPr>
          <p:cNvPr id="3" name="Content Placeholder 2"/>
          <p:cNvSpPr>
            <a:spLocks noGrp="1"/>
          </p:cNvSpPr>
          <p:nvPr>
            <p:ph sz="quarter" idx="1"/>
          </p:nvPr>
        </p:nvSpPr>
        <p:spPr>
          <a:xfrm>
            <a:off x="755576" y="764704"/>
            <a:ext cx="7344816" cy="5407496"/>
          </a:xfrm>
        </p:spPr>
        <p:txBody>
          <a:bodyPr>
            <a:normAutofit/>
          </a:bodyPr>
          <a:lstStyle/>
          <a:p>
            <a:pPr marL="0" indent="0">
              <a:buNone/>
            </a:pPr>
            <a:r>
              <a:rPr lang="tr-TR" dirty="0" smtClean="0"/>
              <a:t>Çocukların çalışmalar sırasında </a:t>
            </a:r>
          </a:p>
          <a:p>
            <a:r>
              <a:rPr lang="tr-TR" dirty="0" smtClean="0"/>
              <a:t>Ailelerinden ve öğretmenlerinden gördükleri şiddetten çok, sokakta ve akranlarından gördükleri şiddetten bahsettikleri,</a:t>
            </a:r>
          </a:p>
          <a:p>
            <a:r>
              <a:rPr lang="tr-TR" dirty="0" smtClean="0"/>
              <a:t>Olumlu deneyimlerden, olumsuzlara göre çok daha az bahsettikleri ve onları da ayrıntılandıramadıkları,</a:t>
            </a:r>
          </a:p>
          <a:p>
            <a:r>
              <a:rPr lang="tr-TR" dirty="0" smtClean="0"/>
              <a:t>Ebeveynlerin hem sevip hem dövebileceğini, bunun kabul edilebilir, hatta bazen hak edilmiş olduğunu düşündükleri,</a:t>
            </a:r>
          </a:p>
          <a:p>
            <a:r>
              <a:rPr lang="tr-TR" dirty="0" smtClean="0"/>
              <a:t>Oğlanların </a:t>
            </a:r>
            <a:r>
              <a:rPr lang="tr-TR" dirty="0"/>
              <a:t>kızlara </a:t>
            </a:r>
            <a:r>
              <a:rPr lang="tr-TR" dirty="0" smtClean="0"/>
              <a:t>göre, kendilerini ifade etmekte daha çok zorlandıkları görülmüştür.</a:t>
            </a:r>
            <a:endParaRPr lang="tr-TR" dirty="0"/>
          </a:p>
        </p:txBody>
      </p:sp>
      <p:sp>
        <p:nvSpPr>
          <p:cNvPr id="4" name="Content Placeholder 3"/>
          <p:cNvSpPr>
            <a:spLocks noGrp="1"/>
          </p:cNvSpPr>
          <p:nvPr>
            <p:ph sz="quarter" idx="2"/>
          </p:nvPr>
        </p:nvSpPr>
        <p:spPr>
          <a:xfrm>
            <a:off x="7812360" y="764704"/>
            <a:ext cx="115488" cy="5407496"/>
          </a:xfrm>
        </p:spPr>
        <p:txBody>
          <a:bodyPr>
            <a:normAutofit/>
          </a:bodyPr>
          <a:lstStyle/>
          <a:p>
            <a:endParaRPr lang="tr-TR" dirty="0"/>
          </a:p>
        </p:txBody>
      </p:sp>
    </p:spTree>
    <p:extLst>
      <p:ext uri="{BB962C8B-B14F-4D97-AF65-F5344CB8AC3E}">
        <p14:creationId xmlns:p14="http://schemas.microsoft.com/office/powerpoint/2010/main" val="3289730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457200" y="4005064"/>
            <a:ext cx="7931224" cy="2468888"/>
          </a:xfrm>
        </p:spPr>
        <p:txBody>
          <a:bodyPr>
            <a:noAutofit/>
          </a:bodyPr>
          <a:lstStyle/>
          <a:p>
            <a:pPr marL="0" lvl="0" indent="0">
              <a:buNone/>
            </a:pPr>
            <a:r>
              <a:rPr lang="tr-TR" sz="2200" dirty="0" smtClean="0">
                <a:latin typeface="Cambria" pitchFamily="18" charset="0"/>
              </a:rPr>
              <a:t>«Hayalim </a:t>
            </a:r>
            <a:r>
              <a:rPr lang="tr-TR" sz="2200" dirty="0">
                <a:latin typeface="Cambria" pitchFamily="18" charset="0"/>
              </a:rPr>
              <a:t>bizim mahalleye gelip bütün arkadaşlarla birlikte olup diğer çocuklarla savaş yapmak. Silahlar atıyorduk, uçaklarla da diğer arkadaşlarım bomba atıyorlar. Orası da bizim ev. Birisinin kolu yaralanmış, eve gidiyormuş. Şu an evde iki kişi var, kolunu iyileştiriyorlar. (Niye savaşmak istiyorsun?) Hayalimde hiç böyle bir şey görmedim, gerçekte de olmadı. (Hoşuna giden şey ne senin burada?) Arkadaşlarımla birlikte olmak</a:t>
            </a:r>
            <a:r>
              <a:rPr lang="tr-TR" sz="2200" dirty="0" smtClean="0">
                <a:latin typeface="Cambria" pitchFamily="18" charset="0"/>
              </a:rPr>
              <a:t>.»</a:t>
            </a:r>
            <a:endParaRPr lang="tr-TR" sz="2200" dirty="0">
              <a:latin typeface="Cambria" pitchFamily="18" charset="0"/>
            </a:endParaRPr>
          </a:p>
          <a:p>
            <a:endParaRPr lang="tr-TR" sz="2200" dirty="0">
              <a:latin typeface="Cambria" pitchFamily="18" charset="0"/>
            </a:endParaRPr>
          </a:p>
        </p:txBody>
      </p:sp>
      <p:pic>
        <p:nvPicPr>
          <p:cNvPr id="4099" name="Picture 3" descr="C:\Users\Lenovo\Google Drive\TTM\projeler\2015\bvl\Tarlabaşı Toplum Merkezi-sergi\resimler\r13.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2645417" y="-441799"/>
            <a:ext cx="3744417" cy="51493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616175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755576" y="1600200"/>
            <a:ext cx="7344816" cy="4873752"/>
          </a:xfrm>
        </p:spPr>
        <p:txBody>
          <a:bodyPr>
            <a:normAutofit/>
          </a:bodyPr>
          <a:lstStyle/>
          <a:p>
            <a:r>
              <a:rPr lang="tr-TR" sz="2800" dirty="0">
                <a:latin typeface="Cambria" pitchFamily="18" charset="0"/>
              </a:rPr>
              <a:t>Türkiyelilerden farklı olarak, Suriyeli Dom </a:t>
            </a:r>
            <a:r>
              <a:rPr lang="tr-TR" sz="2800" dirty="0" smtClean="0">
                <a:latin typeface="Cambria" pitchFamily="18" charset="0"/>
              </a:rPr>
              <a:t>çocuklar ve aileleri </a:t>
            </a:r>
            <a:r>
              <a:rPr lang="tr-TR" sz="2800" dirty="0">
                <a:latin typeface="Cambria" pitchFamily="18" charset="0"/>
              </a:rPr>
              <a:t>anket </a:t>
            </a:r>
            <a:r>
              <a:rPr lang="tr-TR" sz="2800" dirty="0" smtClean="0">
                <a:latin typeface="Cambria" pitchFamily="18" charset="0"/>
              </a:rPr>
              <a:t>doldurmamıştır.</a:t>
            </a:r>
          </a:p>
          <a:p>
            <a:endParaRPr lang="tr-TR" sz="2800" dirty="0" smtClean="0">
              <a:latin typeface="Cambria" pitchFamily="18" charset="0"/>
            </a:endParaRPr>
          </a:p>
          <a:p>
            <a:r>
              <a:rPr lang="tr-TR" sz="2800" dirty="0" smtClean="0">
                <a:latin typeface="Cambria" pitchFamily="18" charset="0"/>
              </a:rPr>
              <a:t>Dom çocuklar, 6-10 </a:t>
            </a:r>
            <a:r>
              <a:rPr lang="tr-TR" sz="2800" dirty="0">
                <a:latin typeface="Cambria" pitchFamily="18" charset="0"/>
              </a:rPr>
              <a:t>ve 11-15 olarak iki yaş grubuna </a:t>
            </a:r>
            <a:r>
              <a:rPr lang="tr-TR" sz="2800" dirty="0" smtClean="0">
                <a:latin typeface="Cambria" pitchFamily="18" charset="0"/>
              </a:rPr>
              <a:t>ayrılmış ve sanatsal </a:t>
            </a:r>
            <a:r>
              <a:rPr lang="tr-TR" sz="2800" dirty="0">
                <a:latin typeface="Cambria" pitchFamily="18" charset="0"/>
              </a:rPr>
              <a:t>ifade yöntemi olarak sadece resim kullanılmıştır.</a:t>
            </a:r>
          </a:p>
          <a:p>
            <a:endParaRPr lang="tr-TR" sz="2800" dirty="0"/>
          </a:p>
        </p:txBody>
      </p:sp>
    </p:spTree>
    <p:extLst>
      <p:ext uri="{BB962C8B-B14F-4D97-AF65-F5344CB8AC3E}">
        <p14:creationId xmlns:p14="http://schemas.microsoft.com/office/powerpoint/2010/main" val="38248798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46050"/>
          </a:xfrm>
        </p:spPr>
        <p:txBody>
          <a:bodyPr>
            <a:normAutofit fontScale="90000"/>
          </a:bodyPr>
          <a:lstStyle/>
          <a:p>
            <a:endParaRPr lang="tr-TR" dirty="0"/>
          </a:p>
        </p:txBody>
      </p:sp>
      <p:sp>
        <p:nvSpPr>
          <p:cNvPr id="3" name="Content Placeholder 2"/>
          <p:cNvSpPr>
            <a:spLocks noGrp="1"/>
          </p:cNvSpPr>
          <p:nvPr>
            <p:ph sz="quarter" idx="1"/>
          </p:nvPr>
        </p:nvSpPr>
        <p:spPr>
          <a:xfrm>
            <a:off x="755576" y="476672"/>
            <a:ext cx="7128792" cy="864096"/>
          </a:xfrm>
        </p:spPr>
        <p:txBody>
          <a:bodyPr>
            <a:normAutofit lnSpcReduction="10000"/>
          </a:bodyPr>
          <a:lstStyle/>
          <a:p>
            <a:pPr marL="0" indent="0">
              <a:buNone/>
            </a:pPr>
            <a:r>
              <a:rPr lang="tr-TR" sz="2600" dirty="0" smtClean="0">
                <a:latin typeface="Cambria" pitchFamily="18" charset="0"/>
              </a:rPr>
              <a:t>Suriyeli Dom çocuklar, araştırmanın analiz kısmına dahil edilmemişlerdir. Bunun nedenleri;</a:t>
            </a:r>
            <a:endParaRPr lang="tr-TR" sz="2600" dirty="0">
              <a:latin typeface="Cambria" pitchFamily="18" charset="0"/>
            </a:endParaRPr>
          </a:p>
        </p:txBody>
      </p:sp>
      <p:sp>
        <p:nvSpPr>
          <p:cNvPr id="4" name="Content Placeholder 3"/>
          <p:cNvSpPr>
            <a:spLocks noGrp="1"/>
          </p:cNvSpPr>
          <p:nvPr>
            <p:ph sz="quarter" idx="2"/>
          </p:nvPr>
        </p:nvSpPr>
        <p:spPr>
          <a:xfrm>
            <a:off x="827584" y="1340768"/>
            <a:ext cx="7272808" cy="4831432"/>
          </a:xfrm>
        </p:spPr>
        <p:txBody>
          <a:bodyPr>
            <a:noAutofit/>
          </a:bodyPr>
          <a:lstStyle/>
          <a:p>
            <a:r>
              <a:rPr lang="tr-TR" sz="2600" dirty="0" smtClean="0">
                <a:latin typeface="Cambria" pitchFamily="18" charset="0"/>
              </a:rPr>
              <a:t>Dom çocukların yaşam koşullarının ve yakın geçmiş yaşantılarının Türkiyeli çocuklardan çok farklı olması;</a:t>
            </a:r>
          </a:p>
          <a:p>
            <a:r>
              <a:rPr lang="tr-TR" sz="2600" dirty="0" smtClean="0">
                <a:latin typeface="Cambria" pitchFamily="18" charset="0"/>
              </a:rPr>
              <a:t>Hedef grubun homojenliğini sağlamak açısından iki grubun aynı çalışmada ele alınmasının uygun olmaması;</a:t>
            </a:r>
          </a:p>
          <a:p>
            <a:r>
              <a:rPr lang="tr-TR" sz="2600" dirty="0" smtClean="0">
                <a:latin typeface="Cambria" pitchFamily="18" charset="0"/>
              </a:rPr>
              <a:t>Grubun güven konusunda çok hassas olması sebebiyle çocuklar ve ebeveynlerle anket doldurmanın TTM ile aralarında oluşmuş güven ilişkisini yıpratma ihtimali;</a:t>
            </a:r>
          </a:p>
          <a:p>
            <a:r>
              <a:rPr lang="tr-TR" sz="2600" dirty="0" smtClean="0">
                <a:latin typeface="Cambria" pitchFamily="18" charset="0"/>
              </a:rPr>
              <a:t>Dom çocukların, atölye çalışmalarında kayıt alınmasına izin vermemeleridir.</a:t>
            </a:r>
            <a:endParaRPr lang="tr-TR" sz="2600" dirty="0">
              <a:latin typeface="Cambria" pitchFamily="18" charset="0"/>
            </a:endParaRPr>
          </a:p>
        </p:txBody>
      </p:sp>
    </p:spTree>
    <p:extLst>
      <p:ext uri="{BB962C8B-B14F-4D97-AF65-F5344CB8AC3E}">
        <p14:creationId xmlns:p14="http://schemas.microsoft.com/office/powerpoint/2010/main" val="305946896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683568" y="836712"/>
            <a:ext cx="7241232" cy="5637240"/>
          </a:xfrm>
        </p:spPr>
        <p:txBody>
          <a:bodyPr>
            <a:normAutofit/>
          </a:bodyPr>
          <a:lstStyle/>
          <a:p>
            <a:r>
              <a:rPr lang="tr-TR" sz="2600" dirty="0" smtClean="0">
                <a:latin typeface="Cambria" pitchFamily="18" charset="0"/>
              </a:rPr>
              <a:t>Bununla birlikte Domların gündelik yaşantılarında akranları, esnaf ve komşuları, öğretmenleri ve polis, zabıta gibi kolluk kuvvetleri tarafından yoğun olarak şiddete maruz bırakıldıkları ve ayrımcılığa uğradıklarını ifade etmişlerdir. </a:t>
            </a:r>
          </a:p>
          <a:p>
            <a:r>
              <a:rPr lang="tr-TR" sz="2600" dirty="0" smtClean="0">
                <a:latin typeface="Cambria" pitchFamily="18" charset="0"/>
              </a:rPr>
              <a:t>Ayrıca resimlerinde savaşın etkileri açık bir şekilde görülmektedir.</a:t>
            </a:r>
          </a:p>
          <a:p>
            <a:r>
              <a:rPr lang="tr-TR" sz="2600" dirty="0" smtClean="0">
                <a:latin typeface="Cambria" pitchFamily="18" charset="0"/>
              </a:rPr>
              <a:t>Domlar şiddet ve ayrımcılığa şiddetle karşılık verdiklerini, bununla birlikte Türkiyeliler tarafından kabul görmek istediklerini açık bir şekilde dile getirmişlerdir.</a:t>
            </a:r>
            <a:endParaRPr lang="tr-TR" sz="2600" dirty="0">
              <a:latin typeface="Cambria" pitchFamily="18" charset="0"/>
            </a:endParaRPr>
          </a:p>
        </p:txBody>
      </p:sp>
    </p:spTree>
    <p:extLst>
      <p:ext uri="{BB962C8B-B14F-4D97-AF65-F5344CB8AC3E}">
        <p14:creationId xmlns:p14="http://schemas.microsoft.com/office/powerpoint/2010/main" val="38449507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Lenovo\Desktop\r1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15616" y="481704"/>
            <a:ext cx="6192688" cy="5899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270006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457200" y="908720"/>
            <a:ext cx="7467600" cy="5565232"/>
          </a:xfrm>
        </p:spPr>
        <p:txBody>
          <a:bodyPr>
            <a:normAutofit/>
          </a:bodyPr>
          <a:lstStyle/>
          <a:p>
            <a:pPr marL="0" indent="0">
              <a:buNone/>
            </a:pPr>
            <a:r>
              <a:rPr lang="tr-TR" sz="2800" dirty="0" smtClean="0">
                <a:latin typeface="Cambria" pitchFamily="18" charset="0"/>
              </a:rPr>
              <a:t>Projenin dizaynında dikkat edilen noktalar</a:t>
            </a:r>
          </a:p>
          <a:p>
            <a:r>
              <a:rPr lang="tr-TR" sz="2800" dirty="0" smtClean="0">
                <a:latin typeface="Cambria" pitchFamily="18" charset="0"/>
              </a:rPr>
              <a:t>Gizlilik ilkesi</a:t>
            </a:r>
          </a:p>
          <a:p>
            <a:r>
              <a:rPr lang="tr-TR" sz="2800" dirty="0" smtClean="0">
                <a:latin typeface="Cambria" pitchFamily="18" charset="0"/>
              </a:rPr>
              <a:t>«Şiddet» gibi uyarıcı / tetikleyici kavramlara doğrudan değinilmemesi</a:t>
            </a:r>
          </a:p>
          <a:p>
            <a:r>
              <a:rPr lang="tr-TR" sz="2800" dirty="0" smtClean="0">
                <a:latin typeface="Cambria" pitchFamily="18" charset="0"/>
              </a:rPr>
              <a:t>Isınma ve kapanış etkinlikleri</a:t>
            </a:r>
          </a:p>
          <a:p>
            <a:r>
              <a:rPr lang="tr-TR" sz="2800" dirty="0" smtClean="0">
                <a:latin typeface="Cambria" pitchFamily="18" charset="0"/>
              </a:rPr>
              <a:t>Güçlendirme </a:t>
            </a:r>
            <a:r>
              <a:rPr lang="tr-TR" sz="2800" dirty="0">
                <a:latin typeface="Cambria" pitchFamily="18" charset="0"/>
              </a:rPr>
              <a:t>ve dengeleme </a:t>
            </a:r>
            <a:r>
              <a:rPr lang="tr-TR" sz="2800" dirty="0" smtClean="0">
                <a:latin typeface="Cambria" pitchFamily="18" charset="0"/>
              </a:rPr>
              <a:t>amacıyla, olumsuz yaşantıların ardından olumlulara değinilmesi</a:t>
            </a:r>
          </a:p>
          <a:p>
            <a:r>
              <a:rPr lang="tr-TR" sz="2800" dirty="0" smtClean="0">
                <a:latin typeface="Cambria" pitchFamily="18" charset="0"/>
              </a:rPr>
              <a:t>Atölyelerin tanıdıkları, güvendikleri birisi tarafından yürütülmesi</a:t>
            </a:r>
          </a:p>
          <a:p>
            <a:r>
              <a:rPr lang="tr-TR" sz="2800" dirty="0" smtClean="0">
                <a:latin typeface="Cambria" pitchFamily="18" charset="0"/>
              </a:rPr>
              <a:t>Gerektiğinde psikolojik destek</a:t>
            </a:r>
          </a:p>
          <a:p>
            <a:endParaRPr lang="tr-TR" sz="2800" dirty="0" smtClean="0">
              <a:latin typeface="Cambria" pitchFamily="18" charset="0"/>
            </a:endParaRPr>
          </a:p>
          <a:p>
            <a:endParaRPr lang="tr-TR" sz="2800" dirty="0">
              <a:latin typeface="Cambria" pitchFamily="18" charset="0"/>
            </a:endParaRPr>
          </a:p>
        </p:txBody>
      </p:sp>
    </p:spTree>
    <p:extLst>
      <p:ext uri="{BB962C8B-B14F-4D97-AF65-F5344CB8AC3E}">
        <p14:creationId xmlns:p14="http://schemas.microsoft.com/office/powerpoint/2010/main" val="288314431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346050"/>
          </a:xfrm>
        </p:spPr>
        <p:txBody>
          <a:bodyPr>
            <a:normAutofit fontScale="90000"/>
          </a:bodyPr>
          <a:lstStyle/>
          <a:p>
            <a:endParaRPr lang="tr-TR" dirty="0"/>
          </a:p>
        </p:txBody>
      </p:sp>
      <p:sp>
        <p:nvSpPr>
          <p:cNvPr id="3" name="Content Placeholder 2"/>
          <p:cNvSpPr>
            <a:spLocks noGrp="1"/>
          </p:cNvSpPr>
          <p:nvPr>
            <p:ph sz="quarter" idx="1"/>
          </p:nvPr>
        </p:nvSpPr>
        <p:spPr>
          <a:xfrm>
            <a:off x="457200" y="1268760"/>
            <a:ext cx="7787208" cy="5205192"/>
          </a:xfrm>
        </p:spPr>
        <p:txBody>
          <a:bodyPr>
            <a:normAutofit/>
          </a:bodyPr>
          <a:lstStyle/>
          <a:p>
            <a:pPr marL="0" indent="0">
              <a:buNone/>
            </a:pPr>
            <a:r>
              <a:rPr lang="tr-TR" sz="2800" b="1" i="1" dirty="0">
                <a:latin typeface="Cambria" pitchFamily="18" charset="0"/>
              </a:rPr>
              <a:t>Bu proje, çocukların masum, zayıf ve korunmaya muhtaç birer "küçük" insan değil; yetişkinlerin dünyasını çok farklı gözlerle gören, bu dünyada hayatta kalan, güçlü ve inancını kaybetmemiş insanlar olduğu bilgisini belleğimizin derinliklerinden çıkardı. </a:t>
            </a:r>
            <a:endParaRPr lang="tr-TR" sz="2800" b="1" i="1" dirty="0" smtClean="0">
              <a:latin typeface="Cambria" pitchFamily="18" charset="0"/>
            </a:endParaRPr>
          </a:p>
          <a:p>
            <a:pPr marL="0" indent="0">
              <a:buNone/>
            </a:pPr>
            <a:r>
              <a:rPr lang="tr-TR" sz="2800" b="1" i="1" dirty="0" smtClean="0">
                <a:latin typeface="Cambria" pitchFamily="18" charset="0"/>
              </a:rPr>
              <a:t>Projeyi</a:t>
            </a:r>
            <a:r>
              <a:rPr lang="tr-TR" sz="2800" b="1" i="1" dirty="0">
                <a:latin typeface="Cambria" pitchFamily="18" charset="0"/>
              </a:rPr>
              <a:t>, bu bilgiyi hayatımız boyunca canlı tutma sözüyle </a:t>
            </a:r>
            <a:r>
              <a:rPr lang="tr-TR" sz="2800" b="1" i="1" dirty="0" smtClean="0">
                <a:latin typeface="Cambria" pitchFamily="18" charset="0"/>
              </a:rPr>
              <a:t>sonlandırıyoruz. </a:t>
            </a:r>
            <a:r>
              <a:rPr lang="tr-TR" sz="2800" b="1" i="1" dirty="0">
                <a:latin typeface="Cambria" pitchFamily="18" charset="0"/>
              </a:rPr>
              <a:t>Başarılı olmak </a:t>
            </a:r>
            <a:r>
              <a:rPr lang="tr-TR" sz="2800" b="1" i="1" dirty="0" smtClean="0">
                <a:latin typeface="Cambria" pitchFamily="18" charset="0"/>
              </a:rPr>
              <a:t>dileğiyle…</a:t>
            </a:r>
            <a:endParaRPr lang="tr-TR" sz="2800" dirty="0">
              <a:latin typeface="Cambria" pitchFamily="18" charset="0"/>
            </a:endParaRPr>
          </a:p>
        </p:txBody>
      </p:sp>
    </p:spTree>
    <p:extLst>
      <p:ext uri="{BB962C8B-B14F-4D97-AF65-F5344CB8AC3E}">
        <p14:creationId xmlns:p14="http://schemas.microsoft.com/office/powerpoint/2010/main" val="261454915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74042"/>
          </a:xfrm>
        </p:spPr>
        <p:txBody>
          <a:bodyPr>
            <a:normAutofit fontScale="90000"/>
          </a:bodyPr>
          <a:lstStyle/>
          <a:p>
            <a:endParaRPr lang="tr-TR" dirty="0"/>
          </a:p>
        </p:txBody>
      </p:sp>
      <p:sp>
        <p:nvSpPr>
          <p:cNvPr id="3" name="Content Placeholder 2"/>
          <p:cNvSpPr>
            <a:spLocks noGrp="1"/>
          </p:cNvSpPr>
          <p:nvPr>
            <p:ph sz="quarter" idx="1"/>
          </p:nvPr>
        </p:nvSpPr>
        <p:spPr>
          <a:xfrm>
            <a:off x="323528" y="2996952"/>
            <a:ext cx="7848872" cy="3477000"/>
          </a:xfrm>
        </p:spPr>
        <p:txBody>
          <a:bodyPr>
            <a:normAutofit/>
          </a:bodyPr>
          <a:lstStyle/>
          <a:p>
            <a:pPr marL="0" indent="0" algn="ctr">
              <a:buNone/>
            </a:pPr>
            <a:endParaRPr lang="tr-TR" sz="4000" b="1" dirty="0" smtClean="0">
              <a:solidFill>
                <a:schemeClr val="accent3">
                  <a:lumMod val="60000"/>
                  <a:lumOff val="40000"/>
                </a:schemeClr>
              </a:solidFill>
              <a:latin typeface="Cambria" pitchFamily="18" charset="0"/>
            </a:endParaRPr>
          </a:p>
          <a:p>
            <a:pPr marL="0" indent="0" algn="ctr">
              <a:buNone/>
            </a:pPr>
            <a:endParaRPr lang="tr-TR" sz="1200" b="1" dirty="0" smtClean="0">
              <a:solidFill>
                <a:schemeClr val="accent3">
                  <a:lumMod val="60000"/>
                  <a:lumOff val="40000"/>
                </a:schemeClr>
              </a:solidFill>
              <a:latin typeface="Cambria" pitchFamily="18" charset="0"/>
            </a:endParaRPr>
          </a:p>
          <a:p>
            <a:pPr marL="0" indent="0" algn="ctr">
              <a:buNone/>
            </a:pPr>
            <a:r>
              <a:rPr lang="tr-TR" sz="4000" b="1" dirty="0" smtClean="0">
                <a:solidFill>
                  <a:schemeClr val="accent3">
                    <a:lumMod val="60000"/>
                    <a:lumOff val="40000"/>
                  </a:schemeClr>
                </a:solidFill>
                <a:latin typeface="Cambria" pitchFamily="18" charset="0"/>
              </a:rPr>
              <a:t>www.cocuklarinsiddetalgisi.com</a:t>
            </a:r>
          </a:p>
          <a:p>
            <a:pPr marL="0" indent="0" algn="ctr">
              <a:buNone/>
            </a:pPr>
            <a:endParaRPr lang="tr-TR" sz="4000" b="1" dirty="0">
              <a:solidFill>
                <a:schemeClr val="accent3">
                  <a:lumMod val="60000"/>
                  <a:lumOff val="40000"/>
                </a:schemeClr>
              </a:solidFill>
              <a:latin typeface="Cambria" pitchFamily="18" charset="0"/>
            </a:endParaRPr>
          </a:p>
          <a:p>
            <a:pPr marL="0" indent="0" algn="ctr">
              <a:buNone/>
            </a:pPr>
            <a:r>
              <a:rPr lang="tr-TR" sz="4000" b="1" dirty="0" smtClean="0">
                <a:solidFill>
                  <a:schemeClr val="accent3">
                    <a:lumMod val="60000"/>
                    <a:lumOff val="40000"/>
                  </a:schemeClr>
                </a:solidFill>
                <a:latin typeface="Cambria" pitchFamily="18" charset="0"/>
              </a:rPr>
              <a:t>www.tarlabasi.org</a:t>
            </a:r>
            <a:endParaRPr lang="tr-TR" sz="4000" b="1" dirty="0">
              <a:solidFill>
                <a:schemeClr val="accent3">
                  <a:lumMod val="60000"/>
                  <a:lumOff val="40000"/>
                </a:schemeClr>
              </a:solidFill>
              <a:latin typeface="Cambria" pitchFamily="18" charset="0"/>
            </a:endParaRPr>
          </a:p>
        </p:txBody>
      </p:sp>
      <p:pic>
        <p:nvPicPr>
          <p:cNvPr id="4"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23728" y="476672"/>
            <a:ext cx="4656898" cy="31683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1441544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1331640" y="6093296"/>
            <a:ext cx="3312368" cy="504056"/>
          </a:xfrm>
        </p:spPr>
        <p:txBody>
          <a:bodyPr>
            <a:normAutofit/>
          </a:bodyPr>
          <a:lstStyle/>
          <a:p>
            <a:pPr marL="0" indent="0" algn="ctr">
              <a:buNone/>
            </a:pPr>
            <a:r>
              <a:rPr lang="tr-TR" dirty="0" smtClean="0">
                <a:latin typeface="Cambria" pitchFamily="18" charset="0"/>
              </a:rPr>
              <a:t>  «Mutlu bebek»</a:t>
            </a:r>
            <a:endParaRPr lang="tr-TR" dirty="0">
              <a:latin typeface="Cambria" pitchFamily="18" charset="0"/>
            </a:endParaRPr>
          </a:p>
        </p:txBody>
      </p:sp>
      <p:sp>
        <p:nvSpPr>
          <p:cNvPr id="4" name="Content Placeholder 3"/>
          <p:cNvSpPr>
            <a:spLocks noGrp="1"/>
          </p:cNvSpPr>
          <p:nvPr>
            <p:ph sz="quarter" idx="2"/>
          </p:nvPr>
        </p:nvSpPr>
        <p:spPr>
          <a:xfrm>
            <a:off x="5148064" y="1484784"/>
            <a:ext cx="3240360" cy="4687416"/>
          </a:xfrm>
        </p:spPr>
        <p:txBody>
          <a:bodyPr>
            <a:normAutofit/>
          </a:bodyPr>
          <a:lstStyle/>
          <a:p>
            <a:pPr marL="0" indent="0">
              <a:buNone/>
            </a:pPr>
            <a:endParaRPr lang="tr-TR" sz="3200" b="1" dirty="0">
              <a:latin typeface="Cambria" pitchFamily="18" charset="0"/>
            </a:endParaRPr>
          </a:p>
          <a:p>
            <a:pPr marL="0" indent="0">
              <a:buNone/>
            </a:pPr>
            <a:r>
              <a:rPr lang="tr-TR" sz="3200" b="1" dirty="0" smtClean="0">
                <a:latin typeface="Cambria" pitchFamily="18" charset="0"/>
              </a:rPr>
              <a:t> </a:t>
            </a:r>
          </a:p>
          <a:p>
            <a:pPr marL="0" indent="0">
              <a:buNone/>
            </a:pPr>
            <a:r>
              <a:rPr lang="tr-TR" sz="3200" b="1" dirty="0" smtClean="0">
                <a:latin typeface="Cambria" pitchFamily="18" charset="0"/>
              </a:rPr>
              <a:t>   Teşekkürler</a:t>
            </a:r>
            <a:r>
              <a:rPr lang="tr-TR" sz="3200" b="1" dirty="0">
                <a:latin typeface="Cambria" pitchFamily="18" charset="0"/>
              </a:rPr>
              <a:t>.</a:t>
            </a:r>
          </a:p>
          <a:p>
            <a:endParaRPr lang="tr-TR" sz="3200" b="1" dirty="0"/>
          </a:p>
        </p:txBody>
      </p:sp>
      <p:pic>
        <p:nvPicPr>
          <p:cNvPr id="5" name="Picture 2" descr="C:\Users\Lenovo\Google Drive\TTM\projeler\2015\bvl\Tarlabaşı Toplum Merkezi-sergi\resimler\r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329898" y="1200832"/>
            <a:ext cx="5587924" cy="39955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8838914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130026"/>
          </a:xfrm>
        </p:spPr>
        <p:txBody>
          <a:bodyPr>
            <a:normAutofit fontScale="90000"/>
          </a:bodyPr>
          <a:lstStyle/>
          <a:p>
            <a:endParaRPr lang="tr-TR" dirty="0"/>
          </a:p>
        </p:txBody>
      </p:sp>
      <p:sp>
        <p:nvSpPr>
          <p:cNvPr id="3" name="Content Placeholder 2"/>
          <p:cNvSpPr>
            <a:spLocks noGrp="1"/>
          </p:cNvSpPr>
          <p:nvPr>
            <p:ph sz="quarter" idx="1"/>
          </p:nvPr>
        </p:nvSpPr>
        <p:spPr>
          <a:xfrm>
            <a:off x="1115616" y="980728"/>
            <a:ext cx="6552728" cy="5493224"/>
          </a:xfrm>
        </p:spPr>
        <p:txBody>
          <a:bodyPr>
            <a:normAutofit/>
          </a:bodyPr>
          <a:lstStyle/>
          <a:p>
            <a:r>
              <a:rPr lang="tr-TR" dirty="0" smtClean="0"/>
              <a:t>Tarlabaşı, İstanbul’un Beyoğlu ilçesinde yer alan ve çok merkezi bir konuma sahip olmakla birlikte iç ve dış göçle gelmiş insanlardan oluşan, kozmopolit ve düşük sosyo-ekonomik yapıda olan bir semttir. </a:t>
            </a:r>
          </a:p>
          <a:p>
            <a:pPr marL="0" indent="0">
              <a:buNone/>
            </a:pPr>
            <a:endParaRPr lang="tr-TR" dirty="0" smtClean="0"/>
          </a:p>
          <a:p>
            <a:r>
              <a:rPr lang="tr-TR" dirty="0" smtClean="0"/>
              <a:t>Etnik azınlıkların, seks işçisi, LGBTİ+ gibi dışlanmış grupların yaşadığı semtin sakinleri, kentsel dönüşüm bölgesi olmasının ardından temizlik, güvenlik gibi kamu hizmetlerinin daha az sağlandığını ifade etmektedirler. </a:t>
            </a:r>
          </a:p>
        </p:txBody>
      </p:sp>
    </p:spTree>
    <p:extLst>
      <p:ext uri="{BB962C8B-B14F-4D97-AF65-F5344CB8AC3E}">
        <p14:creationId xmlns:p14="http://schemas.microsoft.com/office/powerpoint/2010/main" val="305531257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90066"/>
          </a:xfrm>
        </p:spPr>
        <p:txBody>
          <a:bodyPr>
            <a:normAutofit fontScale="90000"/>
          </a:bodyPr>
          <a:lstStyle/>
          <a:p>
            <a:endParaRPr lang="tr-TR" dirty="0"/>
          </a:p>
        </p:txBody>
      </p:sp>
      <p:sp>
        <p:nvSpPr>
          <p:cNvPr id="3" name="Content Placeholder 2"/>
          <p:cNvSpPr>
            <a:spLocks noGrp="1"/>
          </p:cNvSpPr>
          <p:nvPr>
            <p:ph sz="quarter" idx="1"/>
          </p:nvPr>
        </p:nvSpPr>
        <p:spPr>
          <a:xfrm>
            <a:off x="1331640" y="836712"/>
            <a:ext cx="6120680" cy="5637240"/>
          </a:xfrm>
        </p:spPr>
        <p:txBody>
          <a:bodyPr>
            <a:normAutofit/>
          </a:bodyPr>
          <a:lstStyle/>
          <a:p>
            <a:pPr marL="0" indent="0" algn="ctr">
              <a:buNone/>
            </a:pPr>
            <a:r>
              <a:rPr lang="tr-TR" sz="4000" dirty="0" smtClean="0">
                <a:latin typeface="Cambria" pitchFamily="18" charset="0"/>
              </a:rPr>
              <a:t>D</a:t>
            </a:r>
            <a:r>
              <a:rPr lang="tr-TR" sz="2800" dirty="0" smtClean="0">
                <a:latin typeface="Cambria" pitchFamily="18" charset="0"/>
              </a:rPr>
              <a:t>İKKAT EDİLMESİ GEREKEN BİR NOKTA</a:t>
            </a:r>
          </a:p>
          <a:p>
            <a:pPr marL="0" indent="0" algn="ctr">
              <a:buNone/>
            </a:pPr>
            <a:endParaRPr lang="tr-TR" sz="2800" dirty="0" smtClean="0">
              <a:latin typeface="Cambria" pitchFamily="18" charset="0"/>
            </a:endParaRPr>
          </a:p>
          <a:p>
            <a:pPr marL="0" indent="0" algn="ctr">
              <a:buNone/>
            </a:pPr>
            <a:r>
              <a:rPr lang="tr-TR" sz="2800" dirty="0" smtClean="0">
                <a:latin typeface="Cambria" pitchFamily="18" charset="0"/>
              </a:rPr>
              <a:t>Tarlabaşı’nın bu özelliklerinin</a:t>
            </a:r>
            <a:r>
              <a:rPr lang="tr-TR" sz="2800" dirty="0">
                <a:latin typeface="Cambria" pitchFamily="18" charset="0"/>
              </a:rPr>
              <a:t>, </a:t>
            </a:r>
            <a:r>
              <a:rPr lang="tr-TR" sz="2800" dirty="0" smtClean="0">
                <a:latin typeface="Cambria" pitchFamily="18" charset="0"/>
              </a:rPr>
              <a:t>bu araştırmanın </a:t>
            </a:r>
            <a:r>
              <a:rPr lang="tr-TR" sz="2800" dirty="0">
                <a:latin typeface="Cambria" pitchFamily="18" charset="0"/>
              </a:rPr>
              <a:t>sonuçlarının </a:t>
            </a:r>
            <a:endParaRPr lang="tr-TR" sz="2800" dirty="0" smtClean="0">
              <a:latin typeface="Cambria" pitchFamily="18" charset="0"/>
            </a:endParaRPr>
          </a:p>
          <a:p>
            <a:pPr marL="0" indent="0" algn="ctr">
              <a:buNone/>
            </a:pPr>
            <a:r>
              <a:rPr lang="tr-TR" sz="2800" u="sng" dirty="0" smtClean="0">
                <a:solidFill>
                  <a:schemeClr val="accent3">
                    <a:lumMod val="60000"/>
                    <a:lumOff val="40000"/>
                  </a:schemeClr>
                </a:solidFill>
                <a:latin typeface="Cambria" pitchFamily="18" charset="0"/>
              </a:rPr>
              <a:t>diğer </a:t>
            </a:r>
            <a:r>
              <a:rPr lang="tr-TR" sz="2800" u="sng" dirty="0">
                <a:solidFill>
                  <a:schemeClr val="accent3">
                    <a:lumMod val="60000"/>
                    <a:lumOff val="40000"/>
                  </a:schemeClr>
                </a:solidFill>
                <a:latin typeface="Cambria" pitchFamily="18" charset="0"/>
              </a:rPr>
              <a:t>sosyo-ekonomik gruplar için geçerli olmayacağı yanılgısına</a:t>
            </a:r>
            <a:r>
              <a:rPr lang="tr-TR" sz="2800" dirty="0">
                <a:latin typeface="Cambria" pitchFamily="18" charset="0"/>
              </a:rPr>
              <a:t> düşürme </a:t>
            </a:r>
            <a:r>
              <a:rPr lang="tr-TR" sz="2800" dirty="0" smtClean="0">
                <a:latin typeface="Cambria" pitchFamily="18" charset="0"/>
              </a:rPr>
              <a:t>ihtimali </a:t>
            </a:r>
            <a:endParaRPr lang="tr-TR" sz="2800" dirty="0">
              <a:latin typeface="Cambria" pitchFamily="18" charset="0"/>
            </a:endParaRPr>
          </a:p>
          <a:p>
            <a:pPr marL="0" indent="0" algn="ctr">
              <a:buNone/>
            </a:pPr>
            <a:endParaRPr lang="tr-TR" sz="2800" b="1" dirty="0">
              <a:latin typeface="Cambria" pitchFamily="18" charset="0"/>
            </a:endParaRPr>
          </a:p>
        </p:txBody>
      </p:sp>
    </p:spTree>
    <p:extLst>
      <p:ext uri="{BB962C8B-B14F-4D97-AF65-F5344CB8AC3E}">
        <p14:creationId xmlns:p14="http://schemas.microsoft.com/office/powerpoint/2010/main" val="40953345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tr-TR"/>
          </a:p>
        </p:txBody>
      </p:sp>
      <p:sp>
        <p:nvSpPr>
          <p:cNvPr id="3" name="Content Placeholder 2"/>
          <p:cNvSpPr>
            <a:spLocks noGrp="1"/>
          </p:cNvSpPr>
          <p:nvPr>
            <p:ph sz="quarter" idx="1"/>
          </p:nvPr>
        </p:nvSpPr>
        <p:spPr>
          <a:xfrm>
            <a:off x="1043608" y="1484784"/>
            <a:ext cx="6912768" cy="4989168"/>
          </a:xfrm>
        </p:spPr>
        <p:txBody>
          <a:bodyPr/>
          <a:lstStyle/>
          <a:p>
            <a:r>
              <a:rPr lang="tr-TR" dirty="0"/>
              <a:t>UNICEF (2010) </a:t>
            </a:r>
            <a:r>
              <a:rPr lang="tr-TR" dirty="0" smtClean="0"/>
              <a:t>tarafından </a:t>
            </a:r>
            <a:r>
              <a:rPr lang="tr-TR" dirty="0"/>
              <a:t>yapılan araştırma, Türk halkının çocuğa karşı şiddetin kabul edilmez olduğunu içselleştirmekte zorlandığını göstermiştir. Raporda çocuğa karşı şiddetin görmezden gelinmesi ve rapor edilmemesinin ana sebeplerinden birinin şiddetin belli türlerinin sosyal ve hukuksal düzlemde halen kabul edilebilir olarak algılanması olduğu not edilmiştir. </a:t>
            </a:r>
          </a:p>
        </p:txBody>
      </p:sp>
    </p:spTree>
    <p:extLst>
      <p:ext uri="{BB962C8B-B14F-4D97-AF65-F5344CB8AC3E}">
        <p14:creationId xmlns:p14="http://schemas.microsoft.com/office/powerpoint/2010/main" val="150581613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418058"/>
          </a:xfrm>
        </p:spPr>
        <p:txBody>
          <a:bodyPr>
            <a:normAutofit fontScale="90000"/>
          </a:bodyPr>
          <a:lstStyle/>
          <a:p>
            <a:endParaRPr lang="tr-TR" dirty="0"/>
          </a:p>
        </p:txBody>
      </p:sp>
      <p:sp>
        <p:nvSpPr>
          <p:cNvPr id="3" name="Content Placeholder 2"/>
          <p:cNvSpPr>
            <a:spLocks noGrp="1"/>
          </p:cNvSpPr>
          <p:nvPr>
            <p:ph sz="quarter" idx="1"/>
          </p:nvPr>
        </p:nvSpPr>
        <p:spPr>
          <a:xfrm>
            <a:off x="457200" y="332656"/>
            <a:ext cx="7467600" cy="6141296"/>
          </a:xfrm>
        </p:spPr>
        <p:txBody>
          <a:bodyPr/>
          <a:lstStyle/>
          <a:p>
            <a:r>
              <a:rPr lang="tr-TR" dirty="0">
                <a:latin typeface="Cambria" pitchFamily="18" charset="0"/>
              </a:rPr>
              <a:t>Türkiye’de yapılan araştırma verilerine göre ise Türkiye’de yaşayan 7-18 yaş arasındaki çocukların %51’i psikolojik şiddete, %45’i fiziksel şiddete, %25’i ihmale, %3’ü de cinsel istismara uğramıştır (UNICEF, 2010). </a:t>
            </a:r>
            <a:endParaRPr lang="tr-TR" dirty="0" smtClean="0">
              <a:latin typeface="Cambria" pitchFamily="18" charset="0"/>
            </a:endParaRPr>
          </a:p>
          <a:p>
            <a:endParaRPr lang="tr-TR" dirty="0" smtClean="0">
              <a:latin typeface="Cambria" pitchFamily="18" charset="0"/>
            </a:endParaRPr>
          </a:p>
          <a:p>
            <a:endParaRPr lang="tr-TR" dirty="0" smtClean="0">
              <a:latin typeface="Cambria" pitchFamily="18" charset="0"/>
            </a:endParaRPr>
          </a:p>
          <a:p>
            <a:endParaRPr lang="tr-TR" dirty="0">
              <a:latin typeface="Cambria" pitchFamily="18" charset="0"/>
            </a:endParaRPr>
          </a:p>
          <a:p>
            <a:endParaRPr lang="tr-TR" dirty="0" smtClean="0">
              <a:latin typeface="Cambria" pitchFamily="18" charset="0"/>
            </a:endParaRPr>
          </a:p>
          <a:p>
            <a:endParaRPr lang="tr-TR" dirty="0">
              <a:latin typeface="Cambria" pitchFamily="18" charset="0"/>
            </a:endParaRPr>
          </a:p>
          <a:p>
            <a:endParaRPr lang="tr-TR" dirty="0" smtClean="0">
              <a:latin typeface="Cambria" pitchFamily="18" charset="0"/>
            </a:endParaRPr>
          </a:p>
          <a:p>
            <a:r>
              <a:rPr lang="tr-TR" dirty="0" smtClean="0">
                <a:latin typeface="Cambria" pitchFamily="18" charset="0"/>
              </a:rPr>
              <a:t>Türkiye’nin </a:t>
            </a:r>
            <a:r>
              <a:rPr lang="tr-TR" dirty="0">
                <a:latin typeface="Cambria" pitchFamily="18" charset="0"/>
              </a:rPr>
              <a:t>26 ilinde yürütülen bir araştırmada katılımcıların %</a:t>
            </a:r>
            <a:r>
              <a:rPr lang="tr-TR" dirty="0" smtClean="0">
                <a:latin typeface="Cambria" pitchFamily="18" charset="0"/>
              </a:rPr>
              <a:t>74’ü, </a:t>
            </a:r>
            <a:r>
              <a:rPr lang="tr-TR" dirty="0">
                <a:latin typeface="Cambria" pitchFamily="18" charset="0"/>
              </a:rPr>
              <a:t>0-8 yaş arasındaki çocuklarının şiddetin en az bir türüne maruz kaldığını bildirmiştir (Bernard van Leer Vakfı, 2013</a:t>
            </a:r>
            <a:r>
              <a:rPr lang="tr-TR" dirty="0" smtClean="0">
                <a:latin typeface="Cambria" pitchFamily="18" charset="0"/>
              </a:rPr>
              <a:t>). </a:t>
            </a:r>
            <a:endParaRPr lang="tr-TR" dirty="0">
              <a:latin typeface="Cambria" pitchFamily="18" charset="0"/>
            </a:endParaRPr>
          </a:p>
        </p:txBody>
      </p:sp>
      <p:pic>
        <p:nvPicPr>
          <p:cNvPr id="3074" name="Picture 2" descr="C:\Users\Lenovo\Google Drive\TTM\projeler\2015\bvl\ATÖLYELER\7-9 ve 10-12 grupları afişler\10-12 1. grup\IMG_546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39752" y="2132856"/>
            <a:ext cx="3934506" cy="26204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28691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tr-TR" sz="4000" dirty="0" smtClean="0">
                <a:solidFill>
                  <a:schemeClr val="tx1"/>
                </a:solidFill>
                <a:latin typeface="Cambria" pitchFamily="18" charset="0"/>
                <a:cs typeface="Times New Roman" pitchFamily="18" charset="0"/>
              </a:rPr>
              <a:t>Projen</a:t>
            </a:r>
            <a:r>
              <a:rPr lang="tr-TR" sz="3200" dirty="0" smtClean="0">
                <a:solidFill>
                  <a:schemeClr val="tx1"/>
                </a:solidFill>
                <a:latin typeface="Cambria" pitchFamily="18" charset="0"/>
                <a:cs typeface="Times New Roman" pitchFamily="18" charset="0"/>
              </a:rPr>
              <a:t>İ</a:t>
            </a:r>
            <a:r>
              <a:rPr lang="tr-TR" sz="4000" dirty="0" smtClean="0">
                <a:solidFill>
                  <a:schemeClr val="tx1"/>
                </a:solidFill>
                <a:latin typeface="Cambria" pitchFamily="18" charset="0"/>
                <a:cs typeface="Times New Roman" pitchFamily="18" charset="0"/>
              </a:rPr>
              <a:t>n amaçlar</a:t>
            </a:r>
            <a:r>
              <a:rPr lang="tr-TR" sz="3200" dirty="0" smtClean="0">
                <a:solidFill>
                  <a:schemeClr val="tx1"/>
                </a:solidFill>
                <a:latin typeface="Cambria" pitchFamily="18" charset="0"/>
                <a:cs typeface="Times New Roman" pitchFamily="18" charset="0"/>
              </a:rPr>
              <a:t>I</a:t>
            </a:r>
            <a:endParaRPr lang="tr-TR" sz="3200" dirty="0">
              <a:solidFill>
                <a:schemeClr val="tx1"/>
              </a:solidFill>
              <a:latin typeface="Cambria" pitchFamily="18" charset="0"/>
              <a:cs typeface="Times New Roman" pitchFamily="18" charset="0"/>
            </a:endParaRPr>
          </a:p>
        </p:txBody>
      </p:sp>
      <p:sp>
        <p:nvSpPr>
          <p:cNvPr id="3" name="Content Placeholder 2"/>
          <p:cNvSpPr>
            <a:spLocks noGrp="1"/>
          </p:cNvSpPr>
          <p:nvPr>
            <p:ph sz="quarter" idx="1"/>
          </p:nvPr>
        </p:nvSpPr>
        <p:spPr>
          <a:xfrm>
            <a:off x="457200" y="1628800"/>
            <a:ext cx="7931224" cy="4752528"/>
          </a:xfrm>
        </p:spPr>
        <p:txBody>
          <a:bodyPr>
            <a:normAutofit/>
          </a:bodyPr>
          <a:lstStyle/>
          <a:p>
            <a:pPr>
              <a:buFont typeface="Courier New" pitchFamily="49" charset="0"/>
              <a:buChar char="o"/>
            </a:pPr>
            <a:r>
              <a:rPr lang="tr-TR" sz="3000" dirty="0" smtClean="0">
                <a:latin typeface="Cambria" pitchFamily="18" charset="0"/>
              </a:rPr>
              <a:t>Şiddet </a:t>
            </a:r>
            <a:r>
              <a:rPr lang="tr-TR" sz="3000" dirty="0">
                <a:latin typeface="Cambria" pitchFamily="18" charset="0"/>
              </a:rPr>
              <a:t>algısını doğrudan çocukların perspektifinden </a:t>
            </a:r>
            <a:r>
              <a:rPr lang="tr-TR" sz="3000" dirty="0" smtClean="0">
                <a:latin typeface="Cambria" pitchFamily="18" charset="0"/>
              </a:rPr>
              <a:t>araştırmak </a:t>
            </a:r>
            <a:r>
              <a:rPr lang="tr-TR" sz="3000" dirty="0">
                <a:latin typeface="Cambria" pitchFamily="18" charset="0"/>
              </a:rPr>
              <a:t>ve onların algısını yetişkinler için görünür </a:t>
            </a:r>
            <a:r>
              <a:rPr lang="tr-TR" sz="3000" dirty="0" smtClean="0">
                <a:latin typeface="Cambria" pitchFamily="18" charset="0"/>
              </a:rPr>
              <a:t>kılmak </a:t>
            </a:r>
            <a:endParaRPr lang="tr-TR" sz="3000" dirty="0">
              <a:latin typeface="Cambria" pitchFamily="18" charset="0"/>
            </a:endParaRPr>
          </a:p>
          <a:p>
            <a:pPr marL="0" indent="0">
              <a:buNone/>
            </a:pPr>
            <a:endParaRPr lang="tr-TR" sz="3000" dirty="0" smtClean="0">
              <a:latin typeface="Cambria" pitchFamily="18" charset="0"/>
              <a:cs typeface="Times New Roman" pitchFamily="18" charset="0"/>
            </a:endParaRPr>
          </a:p>
          <a:p>
            <a:pPr>
              <a:buFont typeface="Courier New" pitchFamily="49" charset="0"/>
              <a:buChar char="o"/>
            </a:pPr>
            <a:r>
              <a:rPr lang="tr-TR" sz="3000" dirty="0">
                <a:latin typeface="Cambria" pitchFamily="18" charset="0"/>
                <a:cs typeface="Times New Roman" pitchFamily="18" charset="0"/>
              </a:rPr>
              <a:t>Ç</a:t>
            </a:r>
            <a:r>
              <a:rPr lang="tr-TR" sz="3000" dirty="0" smtClean="0">
                <a:latin typeface="Cambria" pitchFamily="18" charset="0"/>
                <a:cs typeface="Times New Roman" pitchFamily="18" charset="0"/>
              </a:rPr>
              <a:t>ocukları </a:t>
            </a:r>
            <a:r>
              <a:rPr lang="tr-TR" sz="3000" dirty="0">
                <a:latin typeface="Cambria" pitchFamily="18" charset="0"/>
                <a:cs typeface="Times New Roman" pitchFamily="18" charset="0"/>
              </a:rPr>
              <a:t>şiddet içeren etkileşimlere karşı </a:t>
            </a:r>
            <a:r>
              <a:rPr lang="tr-TR" sz="3000" dirty="0" smtClean="0">
                <a:latin typeface="Cambria" pitchFamily="18" charset="0"/>
                <a:cs typeface="Times New Roman" pitchFamily="18" charset="0"/>
              </a:rPr>
              <a:t>güçlendirmek</a:t>
            </a:r>
          </a:p>
          <a:p>
            <a:pPr>
              <a:buFont typeface="Arial" pitchFamily="34" charset="0"/>
              <a:buChar char="•"/>
            </a:pPr>
            <a:endParaRPr lang="tr-TR" sz="3000" dirty="0" smtClean="0">
              <a:latin typeface="Cambria" pitchFamily="18" charset="0"/>
              <a:cs typeface="Times New Roman" pitchFamily="18" charset="0"/>
            </a:endParaRPr>
          </a:p>
          <a:p>
            <a:pPr>
              <a:buFont typeface="Courier New" pitchFamily="49" charset="0"/>
              <a:buChar char="o"/>
            </a:pPr>
            <a:r>
              <a:rPr lang="tr-TR" sz="3000" dirty="0" smtClean="0">
                <a:latin typeface="Cambria" pitchFamily="18" charset="0"/>
                <a:cs typeface="Times New Roman" pitchFamily="18" charset="0"/>
              </a:rPr>
              <a:t>Toplumda </a:t>
            </a:r>
            <a:r>
              <a:rPr lang="tr-TR" sz="3000" dirty="0">
                <a:latin typeface="Cambria" pitchFamily="18" charset="0"/>
                <a:cs typeface="Times New Roman" pitchFamily="18" charset="0"/>
              </a:rPr>
              <a:t>bu konuda duyarlılık </a:t>
            </a:r>
            <a:r>
              <a:rPr lang="tr-TR" sz="3000" dirty="0" smtClean="0">
                <a:latin typeface="Cambria" pitchFamily="18" charset="0"/>
                <a:cs typeface="Times New Roman" pitchFamily="18" charset="0"/>
              </a:rPr>
              <a:t>yaratmak </a:t>
            </a:r>
            <a:endParaRPr lang="tr-TR" sz="3000" dirty="0">
              <a:latin typeface="Cambria" pitchFamily="18" charset="0"/>
              <a:cs typeface="Times New Roman" pitchFamily="18" charset="0"/>
            </a:endParaRPr>
          </a:p>
        </p:txBody>
      </p:sp>
    </p:spTree>
    <p:extLst>
      <p:ext uri="{BB962C8B-B14F-4D97-AF65-F5344CB8AC3E}">
        <p14:creationId xmlns:p14="http://schemas.microsoft.com/office/powerpoint/2010/main" val="16662845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74042"/>
          </a:xfrm>
        </p:spPr>
        <p:txBody>
          <a:bodyPr>
            <a:normAutofit fontScale="90000"/>
          </a:bodyPr>
          <a:lstStyle/>
          <a:p>
            <a:endParaRPr lang="tr-TR" dirty="0"/>
          </a:p>
        </p:txBody>
      </p:sp>
      <p:sp>
        <p:nvSpPr>
          <p:cNvPr id="3" name="Content Placeholder 2"/>
          <p:cNvSpPr>
            <a:spLocks noGrp="1"/>
          </p:cNvSpPr>
          <p:nvPr>
            <p:ph sz="quarter" idx="1"/>
          </p:nvPr>
        </p:nvSpPr>
        <p:spPr>
          <a:xfrm>
            <a:off x="457200" y="764704"/>
            <a:ext cx="4042792" cy="5709248"/>
          </a:xfrm>
        </p:spPr>
        <p:txBody>
          <a:bodyPr>
            <a:normAutofit/>
          </a:bodyPr>
          <a:lstStyle/>
          <a:p>
            <a:pPr marL="0" indent="0">
              <a:buNone/>
            </a:pPr>
            <a:r>
              <a:rPr lang="tr-TR" dirty="0">
                <a:latin typeface="Cambria" pitchFamily="18" charset="0"/>
              </a:rPr>
              <a:t>Proje dahilinde atölyelerin yanı sıra </a:t>
            </a:r>
          </a:p>
          <a:p>
            <a:r>
              <a:rPr lang="tr-TR" b="1" dirty="0">
                <a:latin typeface="Cambria" pitchFamily="18" charset="0"/>
              </a:rPr>
              <a:t>2. Çocuklararası Çocuk Hakları Forumu </a:t>
            </a:r>
            <a:r>
              <a:rPr lang="tr-TR" dirty="0">
                <a:latin typeface="Cambria" pitchFamily="18" charset="0"/>
              </a:rPr>
              <a:t>gerçekleştirilmiş; forumun konusu, çocuklar tarafından "medya ve çocuk hakları" olarak belirlenmiş ve diziler, haberler, reklamlar, sosyal medya ve eğlence programları alt başlıkları ile ilgili olarak odak grup çalışmaları yapılmıştır</a:t>
            </a:r>
            <a:r>
              <a:rPr lang="tr-TR" dirty="0" smtClean="0">
                <a:latin typeface="Cambria" pitchFamily="18" charset="0"/>
              </a:rPr>
              <a:t>.</a:t>
            </a:r>
          </a:p>
          <a:p>
            <a:endParaRPr lang="tr-TR" dirty="0">
              <a:latin typeface="Cambria" pitchFamily="18" charset="0"/>
            </a:endParaRPr>
          </a:p>
          <a:p>
            <a:endParaRPr lang="tr-TR" dirty="0"/>
          </a:p>
        </p:txBody>
      </p:sp>
      <p:pic>
        <p:nvPicPr>
          <p:cNvPr id="4" name="Picture 2" descr="C:\Users\Lenovo\Desktop\13344723_1135881983138668_5546870016347857271_n.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499992" y="1412776"/>
            <a:ext cx="3701008" cy="3701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59967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7467600" cy="274042"/>
          </a:xfrm>
        </p:spPr>
        <p:txBody>
          <a:bodyPr>
            <a:normAutofit fontScale="90000"/>
          </a:bodyPr>
          <a:lstStyle/>
          <a:p>
            <a:endParaRPr lang="tr-TR" dirty="0"/>
          </a:p>
        </p:txBody>
      </p:sp>
      <p:sp>
        <p:nvSpPr>
          <p:cNvPr id="3" name="Content Placeholder 2"/>
          <p:cNvSpPr>
            <a:spLocks noGrp="1"/>
          </p:cNvSpPr>
          <p:nvPr>
            <p:ph sz="quarter" idx="1"/>
          </p:nvPr>
        </p:nvSpPr>
        <p:spPr>
          <a:xfrm>
            <a:off x="683568" y="836712"/>
            <a:ext cx="2736304" cy="5637240"/>
          </a:xfrm>
        </p:spPr>
        <p:txBody>
          <a:bodyPr/>
          <a:lstStyle/>
          <a:p>
            <a:endParaRPr lang="tr-TR" b="1" dirty="0" smtClean="0">
              <a:latin typeface="Cambria" pitchFamily="18" charset="0"/>
            </a:endParaRPr>
          </a:p>
          <a:p>
            <a:endParaRPr lang="tr-TR" b="1" dirty="0">
              <a:latin typeface="Cambria" pitchFamily="18" charset="0"/>
            </a:endParaRPr>
          </a:p>
          <a:p>
            <a:r>
              <a:rPr lang="tr-TR" b="1" dirty="0" smtClean="0">
                <a:latin typeface="Cambria" pitchFamily="18" charset="0"/>
              </a:rPr>
              <a:t>Parlayan </a:t>
            </a:r>
            <a:r>
              <a:rPr lang="tr-TR" b="1" dirty="0">
                <a:latin typeface="Cambria" pitchFamily="18" charset="0"/>
              </a:rPr>
              <a:t>Çocuklar </a:t>
            </a:r>
            <a:r>
              <a:rPr lang="tr-TR" dirty="0">
                <a:latin typeface="Cambria" pitchFamily="18" charset="0"/>
              </a:rPr>
              <a:t>Çocuk Kulübü, akran zorbalığı, eğitim sistemi ve sokak konularının ele alındığı bir dergi çıkarmıştır.</a:t>
            </a:r>
          </a:p>
          <a:p>
            <a:endParaRPr lang="tr-TR" dirty="0"/>
          </a:p>
        </p:txBody>
      </p:sp>
      <p:pic>
        <p:nvPicPr>
          <p:cNvPr id="2052" name="Picture 4" descr="C:\Users\Lenovo\Downloads\kapak-cocuklarin-siddet-algisi-we-04-20170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9912" y="548679"/>
            <a:ext cx="4176464" cy="5910223"/>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1768395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Oriel">
  <a:themeElements>
    <a:clrScheme name="Oriel">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Oriel">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iel">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1156</TotalTime>
  <Words>1039</Words>
  <Application>Microsoft Office PowerPoint</Application>
  <PresentationFormat>On-screen Show (4:3)</PresentationFormat>
  <Paragraphs>105</Paragraphs>
  <Slides>29</Slides>
  <Notes>0</Notes>
  <HiddenSlides>0</HiddenSlides>
  <MMClips>0</MMClips>
  <ScaleCrop>false</ScaleCrop>
  <HeadingPairs>
    <vt:vector size="4" baseType="variant">
      <vt:variant>
        <vt:lpstr>Theme</vt:lpstr>
      </vt:variant>
      <vt:variant>
        <vt:i4>1</vt:i4>
      </vt:variant>
      <vt:variant>
        <vt:lpstr>Slide Titles</vt:lpstr>
      </vt:variant>
      <vt:variant>
        <vt:i4>29</vt:i4>
      </vt:variant>
    </vt:vector>
  </HeadingPairs>
  <TitlesOfParts>
    <vt:vector size="30" baseType="lpstr">
      <vt:lpstr>Oriel</vt:lpstr>
      <vt:lpstr>   </vt:lpstr>
      <vt:lpstr>PowerPoint Presentation</vt:lpstr>
      <vt:lpstr>PowerPoint Presentation</vt:lpstr>
      <vt:lpstr>PowerPoint Presentation</vt:lpstr>
      <vt:lpstr>PowerPoint Presentation</vt:lpstr>
      <vt:lpstr>PowerPoint Presentation</vt:lpstr>
      <vt:lpstr>Projenİn amaçlarI</vt:lpstr>
      <vt:lpstr>PowerPoint Presentation</vt:lpstr>
      <vt:lpstr>PowerPoint Presentation</vt:lpstr>
      <vt:lpstr>PowerPoint Presentation</vt:lpstr>
      <vt:lpstr>PowerPoint Presentation</vt:lpstr>
      <vt:lpstr>Atölyelerİn İçerİğİ</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Lenovo</dc:creator>
  <cp:lastModifiedBy>Lenovo</cp:lastModifiedBy>
  <cp:revision>87</cp:revision>
  <dcterms:created xsi:type="dcterms:W3CDTF">2017-04-26T13:51:32Z</dcterms:created>
  <dcterms:modified xsi:type="dcterms:W3CDTF">2017-05-03T17:38:13Z</dcterms:modified>
</cp:coreProperties>
</file>